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19" r:id="rId5"/>
  </p:sldMasterIdLst>
  <p:notesMasterIdLst>
    <p:notesMasterId r:id="rId21"/>
  </p:notesMasterIdLst>
  <p:handoutMasterIdLst>
    <p:handoutMasterId r:id="rId22"/>
  </p:handoutMasterIdLst>
  <p:sldIdLst>
    <p:sldId id="378" r:id="rId6"/>
    <p:sldId id="432" r:id="rId7"/>
    <p:sldId id="434" r:id="rId8"/>
    <p:sldId id="2147374230" r:id="rId9"/>
    <p:sldId id="2147374231" r:id="rId10"/>
    <p:sldId id="2147374238" r:id="rId11"/>
    <p:sldId id="2147374232" r:id="rId12"/>
    <p:sldId id="1539" r:id="rId13"/>
    <p:sldId id="2147374233" r:id="rId14"/>
    <p:sldId id="2147374239" r:id="rId15"/>
    <p:sldId id="2147374240" r:id="rId16"/>
    <p:sldId id="2147374234" r:id="rId17"/>
    <p:sldId id="2147374242" r:id="rId18"/>
    <p:sldId id="2147374235" r:id="rId19"/>
    <p:sldId id="2147374236" r:id="rId20"/>
  </p:sldIdLst>
  <p:sldSz cx="12192000" cy="6858000"/>
  <p:notesSz cx="6669088" cy="97758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C35"/>
    <a:srgbClr val="D7D3D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A899AB-93BF-48DC-83AD-A9B175091913}" v="10" dt="2025-10-08T13:51:48.43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1" autoAdjust="0"/>
    <p:restoredTop sz="96240" autoAdjust="0"/>
  </p:normalViewPr>
  <p:slideViewPr>
    <p:cSldViewPr snapToObjects="1" showGuides="1">
      <p:cViewPr varScale="1">
        <p:scale>
          <a:sx n="161" d="100"/>
          <a:sy n="161" d="100"/>
        </p:scale>
        <p:origin x="544" y="100"/>
      </p:cViewPr>
      <p:guideLst>
        <p:guide orient="horz" pos="2160"/>
        <p:guide pos="3840"/>
      </p:guideLst>
    </p:cSldViewPr>
  </p:slideViewPr>
  <p:notesTextViewPr>
    <p:cViewPr>
      <p:scale>
        <a:sx n="1" d="1"/>
        <a:sy n="1" d="1"/>
      </p:scale>
      <p:origin x="0" y="0"/>
    </p:cViewPr>
  </p:notesTextViewPr>
  <p:sorterViewPr>
    <p:cViewPr varScale="1">
      <p:scale>
        <a:sx n="1" d="1"/>
        <a:sy n="1" d="1"/>
      </p:scale>
      <p:origin x="0" y="-1304"/>
    </p:cViewPr>
  </p:sorterViewPr>
  <p:notesViewPr>
    <p:cSldViewPr snapToObjects="1">
      <p:cViewPr varScale="1">
        <p:scale>
          <a:sx n="70" d="100"/>
          <a:sy n="70" d="100"/>
        </p:scale>
        <p:origin x="2700"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1458618-560F-E541-8FDF-ED5BA4B1A70D}"/>
              </a:ext>
            </a:extLst>
          </p:cNvPr>
          <p:cNvSpPr>
            <a:spLocks noGrp="1"/>
          </p:cNvSpPr>
          <p:nvPr>
            <p:ph type="hdr" sz="quarter"/>
          </p:nvPr>
        </p:nvSpPr>
        <p:spPr>
          <a:xfrm>
            <a:off x="2" y="1"/>
            <a:ext cx="2889938" cy="490489"/>
          </a:xfrm>
          <a:prstGeom prst="rect">
            <a:avLst/>
          </a:prstGeom>
        </p:spPr>
        <p:txBody>
          <a:bodyPr vert="horz" lIns="90582" tIns="45291" rIns="90582" bIns="45291"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6158DA5-56AD-D441-AE53-CC3C3E85B204}"/>
              </a:ext>
            </a:extLst>
          </p:cNvPr>
          <p:cNvSpPr>
            <a:spLocks noGrp="1"/>
          </p:cNvSpPr>
          <p:nvPr>
            <p:ph type="dt" sz="quarter" idx="1"/>
          </p:nvPr>
        </p:nvSpPr>
        <p:spPr>
          <a:xfrm>
            <a:off x="3777607" y="1"/>
            <a:ext cx="2889938" cy="490489"/>
          </a:xfrm>
          <a:prstGeom prst="rect">
            <a:avLst/>
          </a:prstGeom>
        </p:spPr>
        <p:txBody>
          <a:bodyPr vert="horz" lIns="90582" tIns="45291" rIns="90582" bIns="45291" rtlCol="0"/>
          <a:lstStyle>
            <a:lvl1pPr algn="r">
              <a:defRPr sz="1200"/>
            </a:lvl1pPr>
          </a:lstStyle>
          <a:p>
            <a:fld id="{F05B5FA7-3AF3-3E44-8E69-A66D8F16ACCA}" type="datetimeFigureOut">
              <a:rPr lang="fr-FR" smtClean="0"/>
              <a:t>10/10/2025</a:t>
            </a:fld>
            <a:endParaRPr lang="fr-FR"/>
          </a:p>
        </p:txBody>
      </p:sp>
      <p:sp>
        <p:nvSpPr>
          <p:cNvPr id="4" name="Espace réservé du pied de page 3">
            <a:extLst>
              <a:ext uri="{FF2B5EF4-FFF2-40B4-BE49-F238E27FC236}">
                <a16:creationId xmlns:a16="http://schemas.microsoft.com/office/drawing/2014/main" id="{113608AE-2C6B-5444-997A-8E9A1339DBB6}"/>
              </a:ext>
            </a:extLst>
          </p:cNvPr>
          <p:cNvSpPr>
            <a:spLocks noGrp="1"/>
          </p:cNvSpPr>
          <p:nvPr>
            <p:ph type="ftr" sz="quarter" idx="2"/>
          </p:nvPr>
        </p:nvSpPr>
        <p:spPr>
          <a:xfrm>
            <a:off x="2" y="9285337"/>
            <a:ext cx="2889938" cy="490488"/>
          </a:xfrm>
          <a:prstGeom prst="rect">
            <a:avLst/>
          </a:prstGeom>
        </p:spPr>
        <p:txBody>
          <a:bodyPr vert="horz" lIns="90582" tIns="45291" rIns="90582" bIns="45291"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F9B869F-3891-AD4D-9188-30DAED6D9A8D}"/>
              </a:ext>
            </a:extLst>
          </p:cNvPr>
          <p:cNvSpPr>
            <a:spLocks noGrp="1"/>
          </p:cNvSpPr>
          <p:nvPr>
            <p:ph type="sldNum" sz="quarter" idx="3"/>
          </p:nvPr>
        </p:nvSpPr>
        <p:spPr>
          <a:xfrm>
            <a:off x="3777607" y="9285337"/>
            <a:ext cx="2889938" cy="490488"/>
          </a:xfrm>
          <a:prstGeom prst="rect">
            <a:avLst/>
          </a:prstGeom>
        </p:spPr>
        <p:txBody>
          <a:bodyPr vert="horz" lIns="90582" tIns="45291" rIns="90582" bIns="45291" rtlCol="0" anchor="b"/>
          <a:lstStyle>
            <a:lvl1pPr algn="r">
              <a:defRPr sz="1200"/>
            </a:lvl1pPr>
          </a:lstStyle>
          <a:p>
            <a:fld id="{0E7A9EBE-F62A-2345-B6F5-10DD0B592968}" type="slidenum">
              <a:rPr lang="fr-FR" smtClean="0"/>
              <a:t>‹N°›</a:t>
            </a:fld>
            <a:endParaRPr lang="fr-FR"/>
          </a:p>
        </p:txBody>
      </p:sp>
    </p:spTree>
    <p:extLst>
      <p:ext uri="{BB962C8B-B14F-4D97-AF65-F5344CB8AC3E}">
        <p14:creationId xmlns:p14="http://schemas.microsoft.com/office/powerpoint/2010/main" val="448104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2889938" cy="490489"/>
          </a:xfrm>
          <a:prstGeom prst="rect">
            <a:avLst/>
          </a:prstGeom>
        </p:spPr>
        <p:txBody>
          <a:bodyPr vert="horz" lIns="90582" tIns="45291" rIns="90582" bIns="45291" rtlCol="0"/>
          <a:lstStyle>
            <a:lvl1pPr algn="l">
              <a:defRPr sz="1200"/>
            </a:lvl1pPr>
          </a:lstStyle>
          <a:p>
            <a:endParaRPr lang="fr-FR"/>
          </a:p>
        </p:txBody>
      </p:sp>
      <p:sp>
        <p:nvSpPr>
          <p:cNvPr id="3" name="Espace réservé de la date 2"/>
          <p:cNvSpPr>
            <a:spLocks noGrp="1"/>
          </p:cNvSpPr>
          <p:nvPr>
            <p:ph type="dt" idx="1"/>
          </p:nvPr>
        </p:nvSpPr>
        <p:spPr>
          <a:xfrm>
            <a:off x="3777607" y="1"/>
            <a:ext cx="2889938" cy="490489"/>
          </a:xfrm>
          <a:prstGeom prst="rect">
            <a:avLst/>
          </a:prstGeom>
        </p:spPr>
        <p:txBody>
          <a:bodyPr vert="horz" lIns="90582" tIns="45291" rIns="90582" bIns="45291" rtlCol="0"/>
          <a:lstStyle>
            <a:lvl1pPr algn="r">
              <a:defRPr sz="1200"/>
            </a:lvl1pPr>
          </a:lstStyle>
          <a:p>
            <a:fld id="{687DD904-E2EF-4109-85E4-34360EE3BC2D}" type="datetimeFigureOut">
              <a:rPr lang="fr-FR" smtClean="0"/>
              <a:t>10/10/2025</a:t>
            </a:fld>
            <a:endParaRPr lang="fr-FR"/>
          </a:p>
        </p:txBody>
      </p:sp>
      <p:sp>
        <p:nvSpPr>
          <p:cNvPr id="4" name="Espace réservé de l'image des diapositives 3"/>
          <p:cNvSpPr>
            <a:spLocks noGrp="1" noRot="1" noChangeAspect="1"/>
          </p:cNvSpPr>
          <p:nvPr>
            <p:ph type="sldImg" idx="2"/>
          </p:nvPr>
        </p:nvSpPr>
        <p:spPr>
          <a:xfrm>
            <a:off x="400050" y="1220788"/>
            <a:ext cx="5868988" cy="3300412"/>
          </a:xfrm>
          <a:prstGeom prst="rect">
            <a:avLst/>
          </a:prstGeom>
          <a:noFill/>
          <a:ln w="12700">
            <a:solidFill>
              <a:prstClr val="black"/>
            </a:solidFill>
          </a:ln>
        </p:spPr>
        <p:txBody>
          <a:bodyPr vert="horz" lIns="90582" tIns="45291" rIns="90582" bIns="45291" rtlCol="0" anchor="ctr"/>
          <a:lstStyle/>
          <a:p>
            <a:endParaRPr lang="fr-FR"/>
          </a:p>
        </p:txBody>
      </p:sp>
      <p:sp>
        <p:nvSpPr>
          <p:cNvPr id="5" name="Espace réservé des commentaires 4"/>
          <p:cNvSpPr>
            <a:spLocks noGrp="1"/>
          </p:cNvSpPr>
          <p:nvPr>
            <p:ph type="body" sz="quarter" idx="3"/>
          </p:nvPr>
        </p:nvSpPr>
        <p:spPr>
          <a:xfrm>
            <a:off x="666909" y="4704616"/>
            <a:ext cx="5335270" cy="3849231"/>
          </a:xfrm>
          <a:prstGeom prst="rect">
            <a:avLst/>
          </a:prstGeom>
        </p:spPr>
        <p:txBody>
          <a:bodyPr vert="horz" lIns="90582" tIns="45291" rIns="90582" bIns="45291"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285337"/>
            <a:ext cx="2889938" cy="490488"/>
          </a:xfrm>
          <a:prstGeom prst="rect">
            <a:avLst/>
          </a:prstGeom>
        </p:spPr>
        <p:txBody>
          <a:bodyPr vert="horz" lIns="90582" tIns="45291" rIns="90582" bIns="4529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285337"/>
            <a:ext cx="2889938" cy="490488"/>
          </a:xfrm>
          <a:prstGeom prst="rect">
            <a:avLst/>
          </a:prstGeom>
        </p:spPr>
        <p:txBody>
          <a:bodyPr vert="horz" lIns="90582" tIns="45291" rIns="90582" bIns="45291" rtlCol="0" anchor="b"/>
          <a:lstStyle>
            <a:lvl1pPr algn="r">
              <a:defRPr sz="1200"/>
            </a:lvl1pPr>
          </a:lstStyle>
          <a:p>
            <a:fld id="{AFD31771-BB1F-4224-BB36-D91542650C19}" type="slidenum">
              <a:rPr lang="fr-FR" smtClean="0"/>
              <a:t>‹N°›</a:t>
            </a:fld>
            <a:endParaRPr lang="fr-FR"/>
          </a:p>
        </p:txBody>
      </p:sp>
    </p:spTree>
    <p:extLst>
      <p:ext uri="{BB962C8B-B14F-4D97-AF65-F5344CB8AC3E}">
        <p14:creationId xmlns:p14="http://schemas.microsoft.com/office/powerpoint/2010/main" val="143383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1</a:t>
            </a:fld>
            <a:endParaRPr lang="fr-FR"/>
          </a:p>
        </p:txBody>
      </p:sp>
    </p:spTree>
    <p:extLst>
      <p:ext uri="{BB962C8B-B14F-4D97-AF65-F5344CB8AC3E}">
        <p14:creationId xmlns:p14="http://schemas.microsoft.com/office/powerpoint/2010/main" val="166010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t>
            </a:r>
            <a:r>
              <a:rPr lang="fr-FR">
                <a:solidFill>
                  <a:schemeClr val="bg1"/>
                </a:solidFill>
                <a:effectLst/>
                <a:latin typeface="+mj-lt"/>
                <a:ea typeface="Calibri" panose="020F0502020204030204" pitchFamily="34" charset="0"/>
                <a:cs typeface="Times New Roman" panose="02020603050405020304" pitchFamily="18" charset="0"/>
              </a:rPr>
              <a:t>L’éco-conception consiste à optimiser les performances (et ainsi l’impact environnemental) des solutions tout en garantissant les performances.</a:t>
            </a:r>
          </a:p>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10</a:t>
            </a:fld>
            <a:endParaRPr lang="fr-FR"/>
          </a:p>
        </p:txBody>
      </p:sp>
    </p:spTree>
    <p:extLst>
      <p:ext uri="{BB962C8B-B14F-4D97-AF65-F5344CB8AC3E}">
        <p14:creationId xmlns:p14="http://schemas.microsoft.com/office/powerpoint/2010/main" val="224907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t>
            </a:r>
            <a:r>
              <a:rPr lang="fr-FR">
                <a:solidFill>
                  <a:schemeClr val="bg1"/>
                </a:solidFill>
                <a:effectLst/>
                <a:latin typeface="+mj-lt"/>
                <a:ea typeface="Calibri" panose="020F0502020204030204" pitchFamily="34" charset="0"/>
                <a:cs typeface="Times New Roman" panose="02020603050405020304" pitchFamily="18" charset="0"/>
              </a:rPr>
              <a:t>L’éco-conception consiste à optimiser les performances (et ainsi l’impact environnemental) des solutions tout en garantissant les performances.</a:t>
            </a:r>
          </a:p>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11</a:t>
            </a:fld>
            <a:endParaRPr lang="fr-FR"/>
          </a:p>
        </p:txBody>
      </p:sp>
    </p:spTree>
    <p:extLst>
      <p:ext uri="{BB962C8B-B14F-4D97-AF65-F5344CB8AC3E}">
        <p14:creationId xmlns:p14="http://schemas.microsoft.com/office/powerpoint/2010/main" val="89121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002C52"/>
                </a:solidFill>
                <a:effectLst/>
                <a:latin typeface="Segoe UI" panose="020B0502040204020203" pitchFamily="34" charset="0"/>
                <a:ea typeface="Calibri" panose="020F0502020204030204" pitchFamily="34" charset="0"/>
                <a:cs typeface="Times New Roman" panose="02020603050405020304" pitchFamily="18" charset="0"/>
              </a:rPr>
              <a:t>Pourquoi ce territoire ?</a:t>
            </a:r>
          </a:p>
          <a:p>
            <a:r>
              <a:rPr lang="fr-FR" sz="1200" dirty="0">
                <a:solidFill>
                  <a:srgbClr val="002C52"/>
                </a:solidFill>
                <a:effectLst/>
                <a:latin typeface="Segoe UI" panose="020B0502040204020203" pitchFamily="34" charset="0"/>
                <a:ea typeface="Calibri" panose="020F0502020204030204" pitchFamily="34" charset="0"/>
                <a:cs typeface="Times New Roman" panose="02020603050405020304" pitchFamily="18" charset="0"/>
              </a:rPr>
              <a:t>En tant que créateur de solutions de gestion dans le cloud, nous sommes convaincus que le </a:t>
            </a:r>
            <a:r>
              <a:rPr lang="fr-FR" sz="1200" b="1" dirty="0">
                <a:solidFill>
                  <a:srgbClr val="002C52"/>
                </a:solidFill>
                <a:effectLst/>
                <a:latin typeface="Segoe UI" panose="020B0502040204020203" pitchFamily="34" charset="0"/>
                <a:ea typeface="Calibri" panose="020F0502020204030204" pitchFamily="34" charset="0"/>
                <a:cs typeface="Times New Roman" panose="02020603050405020304" pitchFamily="18" charset="0"/>
              </a:rPr>
              <a:t>numérique est un formidable levier de développement, d’éducation, d’insertion</a:t>
            </a:r>
            <a:r>
              <a:rPr lang="fr-FR" sz="1200" dirty="0">
                <a:solidFill>
                  <a:srgbClr val="002C52"/>
                </a:solidFill>
                <a:effectLst/>
                <a:latin typeface="Segoe UI" panose="020B0502040204020203" pitchFamily="34" charset="0"/>
                <a:ea typeface="Calibri" panose="020F0502020204030204" pitchFamily="34" charset="0"/>
                <a:cs typeface="Times New Roman" panose="02020603050405020304" pitchFamily="18" charset="0"/>
              </a:rPr>
              <a:t> pour toutes nos parties prenantes (collaborateurs, clients, communautés locales…). Pour autant, il existe encore une fracture numérique importante en France et dans le monde, et l’impact environnemental du numérique est encore mal évalué.</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B43A8C72-0630-CD44-A8DF-BE4E040D82B1}" type="slidenum">
              <a:rPr lang="fr-FR" smtClean="0"/>
              <a:t>2</a:t>
            </a:fld>
            <a:endParaRPr lang="fr-FR"/>
          </a:p>
        </p:txBody>
      </p:sp>
    </p:spTree>
    <p:extLst>
      <p:ext uri="{BB962C8B-B14F-4D97-AF65-F5344CB8AC3E}">
        <p14:creationId xmlns:p14="http://schemas.microsoft.com/office/powerpoint/2010/main" val="378907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3A8C72-0630-CD44-A8DF-BE4E040D82B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2022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4</a:t>
            </a:fld>
            <a:endParaRPr lang="fr-FR"/>
          </a:p>
        </p:txBody>
      </p:sp>
    </p:spTree>
    <p:extLst>
      <p:ext uri="{BB962C8B-B14F-4D97-AF65-F5344CB8AC3E}">
        <p14:creationId xmlns:p14="http://schemas.microsoft.com/office/powerpoint/2010/main" val="297000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31771-BB1F-4224-BB36-D91542650C1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182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t>
            </a:r>
            <a:r>
              <a:rPr lang="fr-FR">
                <a:solidFill>
                  <a:schemeClr val="bg1"/>
                </a:solidFill>
                <a:effectLst/>
                <a:latin typeface="+mj-lt"/>
                <a:ea typeface="Calibri" panose="020F0502020204030204" pitchFamily="34" charset="0"/>
                <a:cs typeface="Times New Roman" panose="02020603050405020304" pitchFamily="18" charset="0"/>
              </a:rPr>
              <a:t>L’éco-conception consiste à optimiser les performances (et ainsi l’impact environnemental) des solutions tout en garantissant les performances.</a:t>
            </a:r>
          </a:p>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6</a:t>
            </a:fld>
            <a:endParaRPr lang="fr-FR"/>
          </a:p>
        </p:txBody>
      </p:sp>
    </p:spTree>
    <p:extLst>
      <p:ext uri="{BB962C8B-B14F-4D97-AF65-F5344CB8AC3E}">
        <p14:creationId xmlns:p14="http://schemas.microsoft.com/office/powerpoint/2010/main" val="3416176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lnSpc>
                <a:spcPct val="107000"/>
              </a:lnSpc>
              <a:spcAft>
                <a:spcPts val="800"/>
              </a:spcAft>
              <a:buFont typeface="Courier New,monospace"/>
              <a:buChar char="o"/>
              <a:defRPr/>
            </a:pPr>
            <a:r>
              <a:rPr lang="fr-FR" b="1">
                <a:solidFill>
                  <a:prstClr val="white"/>
                </a:solidFill>
              </a:rPr>
              <a:t>15 ans</a:t>
            </a:r>
            <a:r>
              <a:rPr lang="fr-FR">
                <a:solidFill>
                  <a:prstClr val="white"/>
                </a:solidFill>
              </a:rPr>
              <a:t> de dialogue social et d'accords avec des mesures à destination des équipes</a:t>
            </a:r>
          </a:p>
          <a:p>
            <a:pPr marL="285750" indent="-285750" algn="just">
              <a:lnSpc>
                <a:spcPct val="107000"/>
              </a:lnSpc>
              <a:spcAft>
                <a:spcPts val="800"/>
              </a:spcAft>
              <a:buFont typeface="Courier New,monospace"/>
              <a:buChar char="o"/>
              <a:defRPr/>
            </a:pPr>
            <a:r>
              <a:rPr lang="fr-FR">
                <a:solidFill>
                  <a:prstClr val="white"/>
                </a:solidFill>
              </a:rPr>
              <a:t>+ de</a:t>
            </a:r>
            <a:r>
              <a:rPr lang="fr-FR" b="1">
                <a:solidFill>
                  <a:prstClr val="white"/>
                </a:solidFill>
              </a:rPr>
              <a:t> 20 </a:t>
            </a:r>
            <a:r>
              <a:rPr lang="fr-FR">
                <a:solidFill>
                  <a:prstClr val="white"/>
                </a:solidFill>
              </a:rPr>
              <a:t>Correspondants Handicap et + de </a:t>
            </a:r>
            <a:r>
              <a:rPr lang="fr-FR" b="1">
                <a:solidFill>
                  <a:prstClr val="white"/>
                </a:solidFill>
              </a:rPr>
              <a:t>400 </a:t>
            </a:r>
            <a:r>
              <a:rPr lang="fr-FR">
                <a:solidFill>
                  <a:prstClr val="white"/>
                </a:solidFill>
              </a:rPr>
              <a:t>membres du Cegid GEN avec plan d'action associé </a:t>
            </a:r>
            <a:endParaRPr lang="en-US">
              <a:solidFill>
                <a:prstClr val="white"/>
              </a:solidFill>
            </a:endParaRPr>
          </a:p>
          <a:p>
            <a:pPr algn="just">
              <a:lnSpc>
                <a:spcPct val="107000"/>
              </a:lnSpc>
              <a:spcAft>
                <a:spcPts val="800"/>
              </a:spcAft>
              <a:defRPr/>
            </a:pPr>
            <a:endParaRPr lang="fr-FR">
              <a:solidFill>
                <a:prstClr val="white"/>
              </a:solidFill>
            </a:endParaRPr>
          </a:p>
          <a:p>
            <a:pPr marL="285750" indent="-285750" algn="just">
              <a:lnSpc>
                <a:spcPct val="107000"/>
              </a:lnSpc>
              <a:spcAft>
                <a:spcPts val="800"/>
              </a:spcAft>
              <a:buFont typeface="Courier New,monospace"/>
              <a:buChar char="o"/>
              <a:defRPr/>
            </a:pPr>
            <a:r>
              <a:rPr lang="fr-FR" b="1">
                <a:solidFill>
                  <a:prstClr val="white"/>
                </a:solidFill>
              </a:rPr>
              <a:t>88%</a:t>
            </a:r>
            <a:r>
              <a:rPr lang="fr-FR">
                <a:solidFill>
                  <a:prstClr val="white"/>
                </a:solidFill>
              </a:rPr>
              <a:t> de nos équipes sont satisfaites de la politique D&amp;I </a:t>
            </a:r>
            <a:r>
              <a:rPr lang="fr-FR" i="1">
                <a:solidFill>
                  <a:prstClr val="white"/>
                </a:solidFill>
              </a:rPr>
              <a:t>(enquête EVP Nov. 2022) ; </a:t>
            </a:r>
            <a:endParaRPr lang="fr-FR"/>
          </a:p>
          <a:p>
            <a:pPr>
              <a:lnSpc>
                <a:spcPct val="107000"/>
              </a:lnSpc>
              <a:spcAft>
                <a:spcPts val="800"/>
              </a:spcAft>
              <a:defRPr/>
            </a:pPr>
            <a:endParaRPr lang="fr-FR" sz="1200">
              <a:solidFill>
                <a:prstClr val="white"/>
              </a:solidFill>
              <a:latin typeface="Segoe UI" panose="020B0502040204020203" pitchFamily="34" charset="0"/>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a:solidFill>
                <a:prstClr val="white"/>
              </a:solidFill>
              <a:latin typeface="Segoe UI"/>
              <a:cs typeface="Segoe UI"/>
            </a:endParaRPr>
          </a:p>
          <a:p>
            <a:pPr>
              <a:defRPr/>
            </a:pPr>
            <a:endParaRPr lang="fr-FR" sz="1200">
              <a:solidFill>
                <a:prstClr val="white"/>
              </a:solidFill>
              <a:cs typeface="Segoe UI"/>
            </a:endParaRPr>
          </a:p>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31771-BB1F-4224-BB36-D91542650C1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2424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endParaRPr lang="fr-FR" sz="1200">
              <a:solidFill>
                <a:prstClr val="white"/>
              </a:solidFill>
              <a:latin typeface="Segoe UI"/>
              <a:cs typeface="Segoe UI"/>
            </a:endParaRPr>
          </a:p>
          <a:p>
            <a:pPr marL="742950" lvl="1" indent="-285750">
              <a:lnSpc>
                <a:spcPct val="107000"/>
              </a:lnSpc>
              <a:spcAft>
                <a:spcPts val="800"/>
              </a:spcAft>
              <a:buFont typeface="Wingdings,Sans-Serif"/>
              <a:buChar char="ü"/>
            </a:pPr>
            <a:r>
              <a:rPr lang="fr-FR" i="1"/>
              <a:t>Proposer un programme tremplin afin d'encourager les femmes à devenir managers</a:t>
            </a:r>
            <a:endParaRPr lang="en-US"/>
          </a:p>
          <a:p>
            <a:pPr marL="742950" lvl="1" indent="-285750">
              <a:lnSpc>
                <a:spcPct val="107000"/>
              </a:lnSpc>
              <a:spcAft>
                <a:spcPts val="800"/>
              </a:spcAft>
              <a:buFont typeface="Wingdings,Sans-Serif"/>
              <a:buChar char="ü"/>
            </a:pPr>
            <a:r>
              <a:rPr lang="fr-FR" i="1"/>
              <a:t>Développer des actions de recrutement ciblées pour + de femmes sur nos métiers techniques</a:t>
            </a:r>
            <a:endParaRPr lang="en-US"/>
          </a:p>
          <a:p>
            <a:pPr marL="742950" lvl="1" indent="-285750">
              <a:lnSpc>
                <a:spcPct val="107000"/>
              </a:lnSpc>
              <a:spcAft>
                <a:spcPts val="800"/>
              </a:spcAft>
              <a:buFont typeface="Wingdings,Sans-Serif"/>
              <a:buChar char="ü"/>
            </a:pPr>
            <a:r>
              <a:rPr lang="fr-FR" i="1"/>
              <a:t>Développer nos mesures favorisant la conciliation des temps de vie et l'adaptation à toutes les formes de parentalité </a:t>
            </a:r>
            <a:endParaRPr lang="en-US"/>
          </a:p>
          <a:p>
            <a:endParaRPr lang="fr-FR">
              <a:ea typeface="Calibri"/>
              <a:cs typeface="Calibri"/>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31771-BB1F-4224-BB36-D91542650C1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4664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t>
            </a:r>
            <a:r>
              <a:rPr lang="fr-FR">
                <a:solidFill>
                  <a:schemeClr val="bg1"/>
                </a:solidFill>
                <a:effectLst/>
                <a:latin typeface="+mj-lt"/>
                <a:ea typeface="Calibri" panose="020F0502020204030204" pitchFamily="34" charset="0"/>
                <a:cs typeface="Times New Roman" panose="02020603050405020304" pitchFamily="18" charset="0"/>
              </a:rPr>
              <a:t>L’éco-conception consiste à optimiser les performances (et ainsi l’impact environnemental) des solutions tout en garantissant les performances.</a:t>
            </a:r>
          </a:p>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9</a:t>
            </a:fld>
            <a:endParaRPr lang="fr-FR"/>
          </a:p>
        </p:txBody>
      </p:sp>
    </p:spTree>
    <p:extLst>
      <p:ext uri="{BB962C8B-B14F-4D97-AF65-F5344CB8AC3E}">
        <p14:creationId xmlns:p14="http://schemas.microsoft.com/office/powerpoint/2010/main" val="235431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Ouverture style 1">
    <p:bg>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42897" y="1640467"/>
            <a:ext cx="7405432" cy="2114297"/>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642896" y="4149080"/>
            <a:ext cx="7405433" cy="975845"/>
          </a:xfrm>
        </p:spPr>
        <p:txBody>
          <a:bodyPr/>
          <a:lstStyle>
            <a:lvl1pPr marL="0" indent="0" algn="l">
              <a:lnSpc>
                <a:spcPct val="110000"/>
              </a:lnSpc>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1642897" y="6166981"/>
            <a:ext cx="6552000" cy="184666"/>
          </a:xfrm>
        </p:spPr>
        <p:txBody>
          <a:bodyPr/>
          <a:lstStyle>
            <a:lvl1pPr>
              <a:defRPr sz="1200"/>
            </a:lvl1pPr>
          </a:lstStyle>
          <a:p>
            <a:r>
              <a:rPr lang="fr-FR"/>
              <a:t>août 2022  | Politique RSE</a:t>
            </a:r>
            <a:endParaRPr lang="fr-FR" dirty="0"/>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Tree>
    <p:extLst>
      <p:ext uri="{BB962C8B-B14F-4D97-AF65-F5344CB8AC3E}">
        <p14:creationId xmlns:p14="http://schemas.microsoft.com/office/powerpoint/2010/main" val="428880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hiffre clé">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958494"/>
            <a:ext cx="8352928" cy="3393237"/>
          </a:xfrm>
        </p:spPr>
        <p:txBody>
          <a:bodyPr anchor="b"/>
          <a:lstStyle>
            <a:lvl1pPr marL="0" algn="ctr">
              <a:lnSpc>
                <a:spcPct val="90000"/>
              </a:lnSpc>
              <a:buFontTx/>
              <a:buNone/>
              <a:defRPr sz="24500" b="1" i="0" spc="-1000" baseline="0">
                <a:solidFill>
                  <a:schemeClr val="tx1"/>
                </a:solidFill>
              </a:defRPr>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5013176"/>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5" name="Image 4" descr="Une image contenant accessoire, parapluie, très coloré, ouvrir&#10;&#10;Description générée automatiquement">
            <a:extLst>
              <a:ext uri="{FF2B5EF4-FFF2-40B4-BE49-F238E27FC236}">
                <a16:creationId xmlns:a16="http://schemas.microsoft.com/office/drawing/2014/main" id="{E68133EB-BAB0-4F6E-A11F-D97872CEA7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77918" y="-2115616"/>
            <a:ext cx="5491027" cy="5491027"/>
          </a:xfrm>
          <a:prstGeom prst="rect">
            <a:avLst/>
          </a:prstGeom>
          <a:effectLst>
            <a:outerShdw blurRad="546100" dist="546100" dir="2700000" algn="ctr" rotWithShape="0">
              <a:srgbClr val="000000">
                <a:alpha val="22000"/>
              </a:srgbClr>
            </a:outerShdw>
          </a:effectLst>
        </p:spPr>
      </p:pic>
      <p:pic>
        <p:nvPicPr>
          <p:cNvPr id="11" name="Image 10" descr="Une image contenant dessin&#10;&#10;Description générée automatiquement">
            <a:extLst>
              <a:ext uri="{FF2B5EF4-FFF2-40B4-BE49-F238E27FC236}">
                <a16:creationId xmlns:a16="http://schemas.microsoft.com/office/drawing/2014/main" id="{0EFBA19E-E1EC-4EB5-A04C-BB97F0EB0A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25290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6 blocs texte bleu">
    <p:bg>
      <p:bgPr>
        <a:solidFill>
          <a:schemeClr val="tx2"/>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tx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1025910"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0" name="Espace réservé du texte 7"/>
          <p:cNvSpPr>
            <a:spLocks noGrp="1"/>
          </p:cNvSpPr>
          <p:nvPr>
            <p:ph type="body" sz="quarter" idx="14"/>
          </p:nvPr>
        </p:nvSpPr>
        <p:spPr>
          <a:xfrm>
            <a:off x="4622209"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1025910"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6" name="Espace réservé du texte 7"/>
          <p:cNvSpPr>
            <a:spLocks noGrp="1"/>
          </p:cNvSpPr>
          <p:nvPr>
            <p:ph type="body" sz="quarter" idx="17"/>
          </p:nvPr>
        </p:nvSpPr>
        <p:spPr>
          <a:xfrm>
            <a:off x="4622209"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20123920-6AB1-8544-8B94-C9A5C3A410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1025910" y="2801486"/>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5" name="Espace réservé du texte 7">
            <a:extLst>
              <a:ext uri="{FF2B5EF4-FFF2-40B4-BE49-F238E27FC236}">
                <a16:creationId xmlns:a16="http://schemas.microsoft.com/office/drawing/2014/main" id="{78667DEF-5506-4201-95FF-3CDF4E5748FC}"/>
              </a:ext>
            </a:extLst>
          </p:cNvPr>
          <p:cNvSpPr>
            <a:spLocks noGrp="1"/>
          </p:cNvSpPr>
          <p:nvPr>
            <p:ph type="body" sz="quarter" idx="20"/>
          </p:nvPr>
        </p:nvSpPr>
        <p:spPr>
          <a:xfrm>
            <a:off x="4622208" y="2797919"/>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1049333" y="5033681"/>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8" name="Espace réservé du texte 7">
            <a:extLst>
              <a:ext uri="{FF2B5EF4-FFF2-40B4-BE49-F238E27FC236}">
                <a16:creationId xmlns:a16="http://schemas.microsoft.com/office/drawing/2014/main" id="{1E68CA4F-284F-4F62-B00C-781CD6CEA973}"/>
              </a:ext>
            </a:extLst>
          </p:cNvPr>
          <p:cNvSpPr>
            <a:spLocks noGrp="1"/>
          </p:cNvSpPr>
          <p:nvPr>
            <p:ph type="body" sz="quarter" idx="23"/>
          </p:nvPr>
        </p:nvSpPr>
        <p:spPr>
          <a:xfrm>
            <a:off x="4645631" y="5030114"/>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9" name="Image 18" descr="Une image contenant dessin&#10;&#10;Description générée automatiquement">
            <a:extLst>
              <a:ext uri="{FF2B5EF4-FFF2-40B4-BE49-F238E27FC236}">
                <a16:creationId xmlns:a16="http://schemas.microsoft.com/office/drawing/2014/main" id="{20130A8D-D15C-49BE-8746-102EC915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827513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 blocs texte orang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2696845" y="1924265"/>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2744390" y="4104388"/>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2696845" y="2801486"/>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2767813" y="4988989"/>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9" name="Espace réservé pour une image  3">
            <a:extLst>
              <a:ext uri="{FF2B5EF4-FFF2-40B4-BE49-F238E27FC236}">
                <a16:creationId xmlns:a16="http://schemas.microsoft.com/office/drawing/2014/main" id="{2A47B40D-CA24-4BF5-A0D9-29F854E0C1E4}"/>
              </a:ext>
            </a:extLst>
          </p:cNvPr>
          <p:cNvSpPr>
            <a:spLocks noGrp="1"/>
          </p:cNvSpPr>
          <p:nvPr>
            <p:ph type="pic" sz="quarter" idx="14" hasCustomPrompt="1"/>
          </p:nvPr>
        </p:nvSpPr>
        <p:spPr>
          <a:xfrm>
            <a:off x="1055440" y="1891517"/>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0" name="Espace réservé pour une image  3">
            <a:extLst>
              <a:ext uri="{FF2B5EF4-FFF2-40B4-BE49-F238E27FC236}">
                <a16:creationId xmlns:a16="http://schemas.microsoft.com/office/drawing/2014/main" id="{798A4D55-B766-458E-A0B9-3A749AB6C481}"/>
              </a:ext>
            </a:extLst>
          </p:cNvPr>
          <p:cNvSpPr>
            <a:spLocks noGrp="1"/>
          </p:cNvSpPr>
          <p:nvPr>
            <p:ph type="pic" sz="quarter" idx="25" hasCustomPrompt="1"/>
          </p:nvPr>
        </p:nvSpPr>
        <p:spPr>
          <a:xfrm>
            <a:off x="1055440" y="4084426"/>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1" name="Espace réservé pour une image  3">
            <a:extLst>
              <a:ext uri="{FF2B5EF4-FFF2-40B4-BE49-F238E27FC236}">
                <a16:creationId xmlns:a16="http://schemas.microsoft.com/office/drawing/2014/main" id="{9D7576F9-9E27-45E9-A16F-7EEF653E29C6}"/>
              </a:ext>
            </a:extLst>
          </p:cNvPr>
          <p:cNvSpPr>
            <a:spLocks noGrp="1"/>
          </p:cNvSpPr>
          <p:nvPr>
            <p:ph type="pic" sz="quarter" idx="26" hasCustomPrompt="1"/>
          </p:nvPr>
        </p:nvSpPr>
        <p:spPr>
          <a:xfrm>
            <a:off x="6585277" y="1887948"/>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2" name="Espace réservé pour une image  3">
            <a:extLst>
              <a:ext uri="{FF2B5EF4-FFF2-40B4-BE49-F238E27FC236}">
                <a16:creationId xmlns:a16="http://schemas.microsoft.com/office/drawing/2014/main" id="{F55B8A03-6491-40D5-B52D-BF1483CF7ED4}"/>
              </a:ext>
            </a:extLst>
          </p:cNvPr>
          <p:cNvSpPr>
            <a:spLocks noGrp="1"/>
          </p:cNvSpPr>
          <p:nvPr>
            <p:ph type="pic" sz="quarter" idx="27" hasCustomPrompt="1"/>
          </p:nvPr>
        </p:nvSpPr>
        <p:spPr>
          <a:xfrm>
            <a:off x="6585277" y="4080857"/>
            <a:ext cx="1137349" cy="1430432"/>
          </a:xfrm>
          <a:noFill/>
        </p:spPr>
        <p:txBody>
          <a:bodyPr anchor="ctr">
            <a:noAutofit/>
          </a:bodyPr>
          <a:lstStyle>
            <a:lvl1pPr algn="ctr">
              <a:defRPr sz="1200" b="0">
                <a:solidFill>
                  <a:schemeClr val="tx1"/>
                </a:solidFill>
              </a:defRPr>
            </a:lvl1pPr>
          </a:lstStyle>
          <a:p>
            <a:r>
              <a:rPr lang="fr-FR" dirty="0"/>
              <a:t>Pictogramme</a:t>
            </a:r>
          </a:p>
        </p:txBody>
      </p:sp>
      <p:pic>
        <p:nvPicPr>
          <p:cNvPr id="23" name="Image 22" descr="Une image contenant dessin&#10;&#10;Description générée automatiquement">
            <a:extLst>
              <a:ext uri="{FF2B5EF4-FFF2-40B4-BE49-F238E27FC236}">
                <a16:creationId xmlns:a16="http://schemas.microsoft.com/office/drawing/2014/main" id="{354C26BF-E850-42F3-8794-2DF9F1C51C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3539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aphiques">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307467" y="412792"/>
            <a:ext cx="10189207" cy="1107996"/>
          </a:xfrm>
        </p:spPr>
        <p:txBody>
          <a:bodyPr anchor="b"/>
          <a:lstStyle>
            <a:lvl1pPr marL="0">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6" name="Espace réservé du graphique 5"/>
          <p:cNvSpPr>
            <a:spLocks noGrp="1"/>
          </p:cNvSpPr>
          <p:nvPr>
            <p:ph type="chart" sz="quarter" idx="23"/>
          </p:nvPr>
        </p:nvSpPr>
        <p:spPr>
          <a:xfrm>
            <a:off x="695325" y="2744924"/>
            <a:ext cx="4932623"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endParaRPr lang="fr-FR" dirty="0"/>
          </a:p>
        </p:txBody>
      </p:sp>
      <p:sp>
        <p:nvSpPr>
          <p:cNvPr id="18" name="Espace réservé du graphique 5"/>
          <p:cNvSpPr>
            <a:spLocks noGrp="1"/>
          </p:cNvSpPr>
          <p:nvPr>
            <p:ph type="chart" sz="quarter" idx="24"/>
          </p:nvPr>
        </p:nvSpPr>
        <p:spPr>
          <a:xfrm>
            <a:off x="6096000" y="2744924"/>
            <a:ext cx="3060415"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sp>
        <p:nvSpPr>
          <p:cNvPr id="19" name="Espace réservé du graphique 5"/>
          <p:cNvSpPr>
            <a:spLocks noGrp="1"/>
          </p:cNvSpPr>
          <p:nvPr>
            <p:ph type="chart" sz="quarter" idx="25"/>
          </p:nvPr>
        </p:nvSpPr>
        <p:spPr>
          <a:xfrm>
            <a:off x="9516380" y="1772816"/>
            <a:ext cx="1977278" cy="3708412"/>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pic>
        <p:nvPicPr>
          <p:cNvPr id="11" name="Image 10" descr="Une image contenant dessin&#10;&#10;Description générée automatiquement">
            <a:extLst>
              <a:ext uri="{FF2B5EF4-FFF2-40B4-BE49-F238E27FC236}">
                <a16:creationId xmlns:a16="http://schemas.microsoft.com/office/drawing/2014/main" id="{4C5C37FB-3BDB-4842-8D88-E7D0B772B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08674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Verbatim">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945363" y="1486143"/>
            <a:ext cx="6543126" cy="3885714"/>
          </a:xfrm>
        </p:spPr>
        <p:txBody>
          <a:bodyPr anchor="ctr"/>
          <a:lstStyle>
            <a:lvl1pPr marL="0">
              <a:lnSpc>
                <a:spcPct val="110000"/>
              </a:lnSpc>
              <a:spcBef>
                <a:spcPts val="0"/>
              </a:spcBef>
              <a:buFontTx/>
              <a:buNone/>
              <a:defRPr sz="54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sp>
        <p:nvSpPr>
          <p:cNvPr id="2" name="ZoneTexte 1">
            <a:extLst>
              <a:ext uri="{FF2B5EF4-FFF2-40B4-BE49-F238E27FC236}">
                <a16:creationId xmlns:a16="http://schemas.microsoft.com/office/drawing/2014/main" id="{053753E1-B500-42DE-A588-0FABA26EAD21}"/>
              </a:ext>
            </a:extLst>
          </p:cNvPr>
          <p:cNvSpPr txBox="1"/>
          <p:nvPr userDrawn="1"/>
        </p:nvSpPr>
        <p:spPr>
          <a:xfrm>
            <a:off x="3736763" y="-1224466"/>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sp>
        <p:nvSpPr>
          <p:cNvPr id="14" name="ZoneTexte 13">
            <a:extLst>
              <a:ext uri="{FF2B5EF4-FFF2-40B4-BE49-F238E27FC236}">
                <a16:creationId xmlns:a16="http://schemas.microsoft.com/office/drawing/2014/main" id="{91717E5E-32EF-45FB-B1B8-4C72D834C30A}"/>
              </a:ext>
            </a:extLst>
          </p:cNvPr>
          <p:cNvSpPr txBox="1"/>
          <p:nvPr userDrawn="1"/>
        </p:nvSpPr>
        <p:spPr>
          <a:xfrm>
            <a:off x="9408367" y="4853908"/>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pic>
        <p:nvPicPr>
          <p:cNvPr id="8" name="Image 7" descr="Une image contenant noir, assis, intérieur&#10;&#10;Description générée automatiquement">
            <a:extLst>
              <a:ext uri="{FF2B5EF4-FFF2-40B4-BE49-F238E27FC236}">
                <a16:creationId xmlns:a16="http://schemas.microsoft.com/office/drawing/2014/main" id="{741C5C5A-33D0-40C8-9035-C903995FE8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11" y="-426327"/>
            <a:ext cx="3671014" cy="5184576"/>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D7076642-AD46-4CCB-99C3-E692C4BBBE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663022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xergue">
    <p:bg>
      <p:bgPr>
        <a:solidFill>
          <a:schemeClr val="tx2"/>
        </a:solidFill>
        <a:effectLst/>
      </p:bgPr>
    </p:bg>
    <p:spTree>
      <p:nvGrpSpPr>
        <p:cNvPr id="1" name=""/>
        <p:cNvGrpSpPr/>
        <p:nvPr/>
      </p:nvGrpSpPr>
      <p:grpSpPr>
        <a:xfrm>
          <a:off x="0" y="0"/>
          <a:ext cx="0" cy="0"/>
          <a:chOff x="0" y="0"/>
          <a:chExt cx="0" cy="0"/>
        </a:xfrm>
      </p:grpSpPr>
      <p:sp>
        <p:nvSpPr>
          <p:cNvPr id="9" name="Espace réservé pour une image  3"/>
          <p:cNvSpPr>
            <a:spLocks noGrp="1"/>
          </p:cNvSpPr>
          <p:nvPr>
            <p:ph type="pic" sz="quarter" idx="14" hasCustomPrompt="1"/>
          </p:nvPr>
        </p:nvSpPr>
        <p:spPr>
          <a:xfrm>
            <a:off x="1725202" y="2072278"/>
            <a:ext cx="2268000" cy="2700000"/>
          </a:xfrm>
          <a:noFill/>
        </p:spPr>
        <p:txBody>
          <a:bodyPr anchor="ctr">
            <a:noAutofit/>
          </a:bodyPr>
          <a:lstStyle>
            <a:lvl1pPr algn="ctr">
              <a:defRPr sz="1200" b="0">
                <a:solidFill>
                  <a:schemeClr val="tx1"/>
                </a:solidFill>
              </a:defRPr>
            </a:lvl1pPr>
          </a:lstStyle>
          <a:p>
            <a:r>
              <a:rPr lang="fr-FR" dirty="0"/>
              <a:t>Pictogramme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bg1"/>
                </a:solidFil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4331803" y="2697133"/>
            <a:ext cx="7164871" cy="1463734"/>
          </a:xfrm>
        </p:spPr>
        <p:txBody>
          <a:bodyPr anchor="ctr"/>
          <a:lstStyle>
            <a:lvl1pPr marL="0">
              <a:lnSpc>
                <a:spcPct val="110000"/>
              </a:lnSpc>
              <a:spcBef>
                <a:spcPts val="0"/>
              </a:spcBef>
              <a:buFontTx/>
              <a:buNone/>
              <a:defRPr sz="45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pic>
        <p:nvPicPr>
          <p:cNvPr id="7" name="Image 6" descr="Une image contenant dessin&#10;&#10;Description générée automatiquement">
            <a:extLst>
              <a:ext uri="{FF2B5EF4-FFF2-40B4-BE49-F238E27FC236}">
                <a16:creationId xmlns:a16="http://schemas.microsoft.com/office/drawing/2014/main" id="{D46B463D-29C8-4695-9117-055D8480B5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849780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6732823"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3684825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 Aplat à droite">
    <p:spTree>
      <p:nvGrpSpPr>
        <p:cNvPr id="1" name=""/>
        <p:cNvGrpSpPr/>
        <p:nvPr/>
      </p:nvGrpSpPr>
      <p:grpSpPr>
        <a:xfrm>
          <a:off x="0" y="0"/>
          <a:ext cx="0" cy="0"/>
          <a:chOff x="0" y="0"/>
          <a:chExt cx="0" cy="0"/>
        </a:xfrm>
      </p:grpSpPr>
      <p:sp>
        <p:nvSpPr>
          <p:cNvPr id="9" name="Rectangle 8"/>
          <p:cNvSpPr/>
          <p:nvPr userDrawn="1"/>
        </p:nvSpPr>
        <p:spPr>
          <a:xfrm>
            <a:off x="7367570" y="597828"/>
            <a:ext cx="4824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pic>
        <p:nvPicPr>
          <p:cNvPr id="10" name="Image 9">
            <a:extLst>
              <a:ext uri="{FF2B5EF4-FFF2-40B4-BE49-F238E27FC236}">
                <a16:creationId xmlns:a16="http://schemas.microsoft.com/office/drawing/2014/main" id="{484A17B1-256A-6D41-B041-8BECCFE72A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994525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 Aplat à gauche">
    <p:spTree>
      <p:nvGrpSpPr>
        <p:cNvPr id="1" name=""/>
        <p:cNvGrpSpPr/>
        <p:nvPr/>
      </p:nvGrpSpPr>
      <p:grpSpPr>
        <a:xfrm>
          <a:off x="0" y="0"/>
          <a:ext cx="0" cy="0"/>
          <a:chOff x="0" y="0"/>
          <a:chExt cx="0" cy="0"/>
        </a:xfrm>
      </p:grpSpPr>
      <p:sp>
        <p:nvSpPr>
          <p:cNvPr id="7" name="Rectangle 6"/>
          <p:cNvSpPr/>
          <p:nvPr userDrawn="1"/>
        </p:nvSpPr>
        <p:spPr>
          <a:xfrm>
            <a:off x="0" y="621384"/>
            <a:ext cx="6168008" cy="62366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475616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e + Aplat 2/3 à gauche">
    <p:spTree>
      <p:nvGrpSpPr>
        <p:cNvPr id="1" name=""/>
        <p:cNvGrpSpPr/>
        <p:nvPr/>
      </p:nvGrpSpPr>
      <p:grpSpPr>
        <a:xfrm>
          <a:off x="0" y="0"/>
          <a:ext cx="0" cy="0"/>
          <a:chOff x="0" y="0"/>
          <a:chExt cx="0" cy="0"/>
        </a:xfrm>
      </p:grpSpPr>
      <p:sp>
        <p:nvSpPr>
          <p:cNvPr id="7" name="Rectangle 6"/>
          <p:cNvSpPr/>
          <p:nvPr userDrawn="1"/>
        </p:nvSpPr>
        <p:spPr>
          <a:xfrm>
            <a:off x="0" y="0"/>
            <a:ext cx="7380000" cy="6861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7968208" y="1376772"/>
            <a:ext cx="3528392" cy="2383729"/>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Titre 1">
            <a:extLst>
              <a:ext uri="{FF2B5EF4-FFF2-40B4-BE49-F238E27FC236}">
                <a16:creationId xmlns:a16="http://schemas.microsoft.com/office/drawing/2014/main" id="{61D1E741-297A-46B0-AAD9-F8FD733251FA}"/>
              </a:ext>
            </a:extLst>
          </p:cNvPr>
          <p:cNvSpPr>
            <a:spLocks noGrp="1"/>
          </p:cNvSpPr>
          <p:nvPr>
            <p:ph type="title"/>
          </p:nvPr>
        </p:nvSpPr>
        <p:spPr>
          <a:xfrm>
            <a:off x="551384" y="473984"/>
            <a:ext cx="10801350" cy="307777"/>
          </a:xfrm>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12589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10" name="ZoneTexte 9"/>
          <p:cNvSpPr txBox="1"/>
          <p:nvPr userDrawn="1"/>
        </p:nvSpPr>
        <p:spPr>
          <a:xfrm>
            <a:off x="2525590" y="476671"/>
            <a:ext cx="3735757" cy="923330"/>
          </a:xfrm>
          <a:prstGeom prst="rect">
            <a:avLst/>
          </a:prstGeom>
          <a:noFill/>
        </p:spPr>
        <p:txBody>
          <a:bodyPr wrap="none" lIns="36000" tIns="0" rIns="36000" bIns="0" rtlCol="0">
            <a:spAutoFit/>
          </a:bodyPr>
          <a:lstStyle/>
          <a:p>
            <a:r>
              <a:rPr lang="fr-FR" sz="6000" b="1" dirty="0">
                <a:solidFill>
                  <a:schemeClr val="tx1"/>
                </a:solidFill>
              </a:rPr>
              <a:t>Sommaire</a:t>
            </a:r>
          </a:p>
        </p:txBody>
      </p:sp>
      <p:sp>
        <p:nvSpPr>
          <p:cNvPr id="9" name="object 4"/>
          <p:cNvSpPr/>
          <p:nvPr userDrawn="1"/>
        </p:nvSpPr>
        <p:spPr>
          <a:xfrm>
            <a:off x="428" y="1400001"/>
            <a:ext cx="12191144" cy="5457565"/>
          </a:xfrm>
          <a:custGeom>
            <a:avLst/>
            <a:gdLst/>
            <a:ahLst/>
            <a:cxnLst/>
            <a:rect l="l" t="t" r="r" b="b"/>
            <a:pathLst>
              <a:path w="20104100" h="9172575">
                <a:moveTo>
                  <a:pt x="0" y="9172495"/>
                </a:moveTo>
                <a:lnTo>
                  <a:pt x="20104099" y="9172495"/>
                </a:lnTo>
                <a:lnTo>
                  <a:pt x="20104099" y="0"/>
                </a:lnTo>
                <a:lnTo>
                  <a:pt x="0" y="0"/>
                </a:lnTo>
                <a:lnTo>
                  <a:pt x="0" y="9172495"/>
                </a:lnTo>
                <a:close/>
              </a:path>
            </a:pathLst>
          </a:custGeom>
          <a:solidFill>
            <a:schemeClr val="bg2"/>
          </a:solidFill>
          <a:ln>
            <a:noFill/>
          </a:ln>
        </p:spPr>
        <p:txBody>
          <a:bodyPr wrap="square" lIns="0" tIns="0" rIns="0" bIns="0" rtlCol="0"/>
          <a:lstStyle/>
          <a:p>
            <a:endParaRPr sz="662"/>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204249" y="1987890"/>
            <a:ext cx="8292425" cy="1007968"/>
          </a:xfrm>
        </p:spPr>
        <p:txBody>
          <a:bodyPr/>
          <a:lstStyle>
            <a:lvl1pPr marL="0">
              <a:lnSpc>
                <a:spcPct val="110000"/>
              </a:lnSpc>
              <a:spcBef>
                <a:spcPts val="2400"/>
              </a:spcBef>
              <a:spcAft>
                <a:spcPts val="300"/>
              </a:spcAft>
              <a:buFontTx/>
              <a:buNone/>
              <a:defRPr sz="3000" b="1" i="0"/>
            </a:lvl1pPr>
            <a:lvl2pPr marL="0">
              <a:lnSpc>
                <a:spcPct val="100000"/>
              </a:lnSpc>
              <a:spcBef>
                <a:spcPts val="0"/>
              </a:spcBef>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B5B42BA5-A03D-2D47-9B15-60A86126BE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7" name="Espace réservé du texte 7"/>
          <p:cNvSpPr>
            <a:spLocks noGrp="1"/>
          </p:cNvSpPr>
          <p:nvPr>
            <p:ph type="body" sz="quarter" idx="13" hasCustomPrompt="1"/>
          </p:nvPr>
        </p:nvSpPr>
        <p:spPr>
          <a:xfrm>
            <a:off x="2592461" y="1987890"/>
            <a:ext cx="515132" cy="461665"/>
          </a:xfrm>
        </p:spPr>
        <p:txBody>
          <a:bodyPr wrap="none"/>
          <a:lstStyle>
            <a:lvl1pPr marL="0" algn="r">
              <a:buFontTx/>
              <a:buNone/>
              <a:defRPr sz="3000" b="1" i="0">
                <a:solidFill>
                  <a:schemeClr val="tx1"/>
                </a:solidFill>
              </a:defRPr>
            </a:lvl1pPr>
            <a:lvl2pPr marL="0">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Tree>
    <p:extLst>
      <p:ext uri="{BB962C8B-B14F-4D97-AF65-F5344CB8AC3E}">
        <p14:creationId xmlns:p14="http://schemas.microsoft.com/office/powerpoint/2010/main" val="2799161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isuel + Aplat 2/3 dro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A9DDCF-73E5-44C2-9578-962589F962B6}"/>
              </a:ext>
            </a:extLst>
          </p:cNvPr>
          <p:cNvSpPr/>
          <p:nvPr userDrawn="1"/>
        </p:nvSpPr>
        <p:spPr>
          <a:xfrm>
            <a:off x="-53121" y="-4964"/>
            <a:ext cx="4871864" cy="68621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5696A19C-EA3F-464B-931C-36EF45F217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6775" y="1336511"/>
            <a:ext cx="5918854" cy="4184978"/>
          </a:xfrm>
          <a:prstGeom prst="rect">
            <a:avLst/>
          </a:prstGeom>
          <a:effectLst>
            <a:outerShdw blurRad="546100" dist="127000" dir="2700000" algn="ctr" rotWithShape="0">
              <a:srgbClr val="000000">
                <a:alpha val="40000"/>
              </a:srgbClr>
            </a:outerShdw>
          </a:effectLst>
        </p:spPr>
      </p:pic>
      <p:sp>
        <p:nvSpPr>
          <p:cNvPr id="8" name="Espace réservé du numéro de diapositive 7"/>
          <p:cNvSpPr>
            <a:spLocks noGrp="1"/>
          </p:cNvSpPr>
          <p:nvPr>
            <p:ph type="sldNum" sz="quarter" idx="15"/>
          </p:nvPr>
        </p:nvSpPr>
        <p:spPr>
          <a:xfrm>
            <a:off x="681528" y="6507292"/>
            <a:ext cx="263461" cy="123111"/>
          </a:xfrm>
        </p:spPr>
        <p:txBody>
          <a:bodyPr/>
          <a:lstStyle>
            <a:lvl1pPr algn="l">
              <a:defRPr baseline="0">
                <a:solidFill>
                  <a:schemeClr val="tx1"/>
                </a:solidFill>
              </a:defRPr>
            </a:lvl1pPr>
          </a:lstStyle>
          <a:p>
            <a:fld id="{72F7D735-2684-4015-BC38-8C62B24B466E}" type="slidenum">
              <a:rPr lang="fr-FR" smtClean="0"/>
              <a:pPr/>
              <a:t>‹N°›</a:t>
            </a:fld>
            <a:endParaRPr lang="fr-FR" dirty="0"/>
          </a:p>
        </p:txBody>
      </p:sp>
      <p:sp>
        <p:nvSpPr>
          <p:cNvPr id="7" name="Rectangle 6"/>
          <p:cNvSpPr/>
          <p:nvPr userDrawn="1"/>
        </p:nvSpPr>
        <p:spPr>
          <a:xfrm>
            <a:off x="4818743" y="-342"/>
            <a:ext cx="7380000" cy="68621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370127" y="473984"/>
            <a:ext cx="6264696" cy="307777"/>
          </a:xfrm>
        </p:spPr>
        <p:txBody>
          <a:bodyPr/>
          <a:lstStyle>
            <a:lvl1pPr>
              <a:defRPr>
                <a:solidFill>
                  <a:schemeClr val="bg1"/>
                </a:solidFill>
              </a:defRPr>
            </a:lvl1pPr>
          </a:lstStyle>
          <a:p>
            <a:r>
              <a:rPr lang="fr-FR"/>
              <a:t>Modifiez le style du titre</a:t>
            </a:r>
            <a:endParaRPr lang="fr-FR" dirty="0"/>
          </a:p>
        </p:txBody>
      </p:sp>
      <p:pic>
        <p:nvPicPr>
          <p:cNvPr id="9" name="Image 8" descr="Une image contenant dessin&#10;&#10;Description générée automatiquement">
            <a:extLst>
              <a:ext uri="{FF2B5EF4-FFF2-40B4-BE49-F238E27FC236}">
                <a16:creationId xmlns:a16="http://schemas.microsoft.com/office/drawing/2014/main" id="{B816FD6E-B501-4AF2-A78B-AB85E5133E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257321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7" name="Rectangle 6"/>
          <p:cNvSpPr/>
          <p:nvPr userDrawn="1"/>
        </p:nvSpPr>
        <p:spPr>
          <a:xfrm>
            <a:off x="0" y="597828"/>
            <a:ext cx="12192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5447928" y="1627985"/>
            <a:ext cx="6048672" cy="803618"/>
          </a:xfrm>
        </p:spPr>
        <p:txBody>
          <a:bodyPr/>
          <a:lstStyle>
            <a:lvl1pPr marL="0">
              <a:lnSpc>
                <a:spcPct val="100000"/>
              </a:lnSpc>
              <a:spcBef>
                <a:spcPts val="0"/>
              </a:spcBef>
              <a:spcAft>
                <a:spcPts val="1200"/>
              </a:spcAft>
              <a:buFontTx/>
              <a:buNone/>
              <a:defRPr sz="2600" b="1">
                <a:solidFill>
                  <a:schemeClr val="tx1"/>
                </a:solidFill>
              </a:defRPr>
            </a:lvl1pPr>
            <a:lvl2pPr marL="0">
              <a:lnSpc>
                <a:spcPct val="110000"/>
              </a:lnSpc>
              <a:spcBef>
                <a:spcPts val="0"/>
              </a:spcBef>
              <a:buFontTx/>
              <a:buNone/>
              <a:defRPr sz="1600" b="0">
                <a:solidFill>
                  <a:schemeClr val="tx1"/>
                </a:solidFill>
              </a:defRPr>
            </a:lvl2pPr>
            <a:lvl3pPr marL="0">
              <a:lnSpc>
                <a:spcPct val="100000"/>
              </a:lnSpc>
              <a:spcBef>
                <a:spcPts val="0"/>
              </a:spcBef>
              <a:buFontTx/>
              <a:buNone/>
              <a:defRPr sz="1600" b="0">
                <a:solidFill>
                  <a:schemeClr val="tx1"/>
                </a:solidFill>
              </a:defRPr>
            </a:lvl3pPr>
            <a:lvl4pPr marL="0" indent="0">
              <a:lnSpc>
                <a:spcPct val="100000"/>
              </a:lnSpc>
              <a:spcBef>
                <a:spcPts val="0"/>
              </a:spcBef>
              <a:buFontTx/>
              <a:buNone/>
              <a:defRPr sz="1600" b="0">
                <a:solidFill>
                  <a:schemeClr val="tx1"/>
                </a:solidFill>
              </a:defRPr>
            </a:lvl4pPr>
            <a:lvl5pPr marL="0" indent="0">
              <a:lnSpc>
                <a:spcPct val="100000"/>
              </a:lnSpc>
              <a:spcBef>
                <a:spcPts val="0"/>
              </a:spcBef>
              <a:buFontTx/>
              <a:buNone/>
              <a:defRPr sz="1600" b="0">
                <a:solidFill>
                  <a:schemeClr val="tx1"/>
                </a:solidFill>
              </a:defRPr>
            </a:lvl5pPr>
            <a:lvl6pPr>
              <a:defRPr/>
            </a:lvl6pPr>
          </a:lstStyle>
          <a:p>
            <a:r>
              <a:rPr lang="fr-FR" dirty="0"/>
              <a:t>Titre de premier niveau</a:t>
            </a:r>
          </a:p>
          <a:p>
            <a:pPr lvl="1"/>
            <a:r>
              <a:rPr lang="fr-FR" dirty="0"/>
              <a:t>Titre de niveau 2</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11" name="Espace réservé du texte 7"/>
          <p:cNvSpPr>
            <a:spLocks noGrp="1"/>
          </p:cNvSpPr>
          <p:nvPr>
            <p:ph type="body" sz="quarter" idx="16" hasCustomPrompt="1"/>
          </p:nvPr>
        </p:nvSpPr>
        <p:spPr>
          <a:xfrm>
            <a:off x="1349409" y="4006225"/>
            <a:ext cx="3558459" cy="430887"/>
          </a:xfrm>
        </p:spPr>
        <p:txBody>
          <a:bodyPr/>
          <a:lstStyle>
            <a:lvl1pPr marL="0">
              <a:lnSpc>
                <a:spcPct val="100000"/>
              </a:lnSpc>
              <a:spcBef>
                <a:spcPts val="0"/>
              </a:spcBef>
              <a:buFontTx/>
              <a:buNone/>
              <a:defRPr sz="1500" b="1" i="0"/>
            </a:lvl1pPr>
            <a:lvl2pPr marL="0">
              <a:lnSpc>
                <a:spcPct val="100000"/>
              </a:lnSpc>
              <a:spcBef>
                <a:spcPts val="0"/>
              </a:spcBef>
              <a:buFontTx/>
              <a:buNone/>
              <a:defRPr sz="1300" b="0" i="0">
                <a:solidFill>
                  <a:schemeClr val="tx2"/>
                </a:solidFill>
              </a:defRPr>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vl6pPr>
              <a:defRPr/>
            </a:lvl6pPr>
          </a:lstStyle>
          <a:p>
            <a:r>
              <a:rPr lang="fr-FR" dirty="0"/>
              <a:t>Titre de premier niveau</a:t>
            </a:r>
          </a:p>
          <a:p>
            <a:pPr lvl="1"/>
            <a:r>
              <a:rPr lang="fr-FR" dirty="0"/>
              <a:t>Titre de niveau 2</a:t>
            </a:r>
          </a:p>
        </p:txBody>
      </p:sp>
      <p:sp>
        <p:nvSpPr>
          <p:cNvPr id="13" name="Espace réservé pour une image  3"/>
          <p:cNvSpPr>
            <a:spLocks noGrp="1" noChangeAspect="1"/>
          </p:cNvSpPr>
          <p:nvPr>
            <p:ph type="pic" sz="quarter" idx="14"/>
          </p:nvPr>
        </p:nvSpPr>
        <p:spPr>
          <a:xfrm>
            <a:off x="1342777" y="1587388"/>
            <a:ext cx="2160000" cy="2160000"/>
          </a:xfrm>
          <a:prstGeom prst="ellipse">
            <a:avLst/>
          </a:prstGeom>
          <a:solidFill>
            <a:schemeClr val="bg2"/>
          </a:solidFill>
        </p:spPr>
        <p:txBody>
          <a:bodyPr anchor="ctr">
            <a:noAutofit/>
          </a:bodyPr>
          <a:lstStyle>
            <a:lvl1pPr algn="ctr">
              <a:defRPr sz="1200" b="0">
                <a:solidFill>
                  <a:schemeClr val="tx1"/>
                </a:solidFill>
              </a:defRPr>
            </a:lvl1pPr>
          </a:lstStyle>
          <a:p>
            <a:r>
              <a:rPr lang="fr-FR"/>
              <a:t>Cliquez sur l'icône pour ajouter une image</a:t>
            </a:r>
            <a:endParaRPr lang="fr-FR" dirty="0"/>
          </a:p>
        </p:txBody>
      </p:sp>
      <p:pic>
        <p:nvPicPr>
          <p:cNvPr id="10" name="Image 9">
            <a:extLst>
              <a:ext uri="{FF2B5EF4-FFF2-40B4-BE49-F238E27FC236}">
                <a16:creationId xmlns:a16="http://schemas.microsoft.com/office/drawing/2014/main" id="{2E123050-E790-3642-8D40-B7FAAF73CF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2085994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 Visuel à droit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7367588" y="598170"/>
            <a:ext cx="4824412"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412951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 Visuel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6192000"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août 2022  | Politique RSE</a:t>
            </a:r>
          </a:p>
        </p:txBody>
      </p:sp>
      <p:sp>
        <p:nvSpPr>
          <p:cNvPr id="6"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909953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 Visuel 2/3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7380000"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août 2022  | Politique RSE</a:t>
            </a:r>
          </a:p>
        </p:txBody>
      </p:sp>
      <p:sp>
        <p:nvSpPr>
          <p:cNvPr id="6" name="Espace réservé du texte 7"/>
          <p:cNvSpPr>
            <a:spLocks noGrp="1"/>
          </p:cNvSpPr>
          <p:nvPr>
            <p:ph type="body" sz="quarter" idx="12" hasCustomPrompt="1"/>
          </p:nvPr>
        </p:nvSpPr>
        <p:spPr>
          <a:xfrm>
            <a:off x="7968208" y="1376772"/>
            <a:ext cx="3528392" cy="3155223"/>
          </a:xfrm>
        </p:spPr>
        <p:txBody>
          <a:bodyPr/>
          <a:lstStyle>
            <a:lvl1pPr>
              <a:defRPr/>
            </a:lvl1pPr>
            <a:lvl2pPr>
              <a:lnSpc>
                <a:spcPct val="120000"/>
              </a:lnSpc>
              <a:defRPr/>
            </a:lvl2pPr>
            <a:lvl3pPr>
              <a:lnSpc>
                <a:spcPct val="120000"/>
              </a:lnSpc>
              <a:defRPr/>
            </a:lvl3pPr>
            <a:lvl4pPr>
              <a:lnSpc>
                <a:spcPct val="120000"/>
              </a:lnSpc>
              <a:defRPr/>
            </a:lvl4pPr>
            <a:lvl5pPr>
              <a:lnSpc>
                <a:spcPct val="120000"/>
              </a:lnSpc>
              <a:defRPr/>
            </a:lvl5pPr>
            <a:lvl6pPr>
              <a:lnSpc>
                <a:spcPct val="120000"/>
              </a:lnSpc>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2003218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5" name="Espace réservé pour une image  3"/>
          <p:cNvSpPr>
            <a:spLocks noGrp="1"/>
          </p:cNvSpPr>
          <p:nvPr>
            <p:ph type="pic" sz="quarter" idx="14"/>
          </p:nvPr>
        </p:nvSpPr>
        <p:spPr>
          <a:xfrm>
            <a:off x="0"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7" name="Espace réservé du texte 7"/>
          <p:cNvSpPr>
            <a:spLocks noGrp="1"/>
          </p:cNvSpPr>
          <p:nvPr>
            <p:ph type="body" sz="quarter" idx="15" hasCustomPrompt="1"/>
          </p:nvPr>
        </p:nvSpPr>
        <p:spPr>
          <a:xfrm>
            <a:off x="13273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8" name="Espace réservé pour une image  3"/>
          <p:cNvSpPr>
            <a:spLocks noGrp="1"/>
          </p:cNvSpPr>
          <p:nvPr>
            <p:ph type="pic" sz="quarter" idx="16"/>
          </p:nvPr>
        </p:nvSpPr>
        <p:spPr>
          <a:xfrm>
            <a:off x="3300202"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9" name="Espace réservé du texte 7"/>
          <p:cNvSpPr>
            <a:spLocks noGrp="1"/>
          </p:cNvSpPr>
          <p:nvPr>
            <p:ph type="body" sz="quarter" idx="17" hasCustomPrompt="1"/>
          </p:nvPr>
        </p:nvSpPr>
        <p:spPr>
          <a:xfrm>
            <a:off x="3426368"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0" name="Espace réservé pour une image  3"/>
          <p:cNvSpPr>
            <a:spLocks noGrp="1"/>
          </p:cNvSpPr>
          <p:nvPr>
            <p:ph type="pic" sz="quarter" idx="18"/>
          </p:nvPr>
        </p:nvSpPr>
        <p:spPr>
          <a:xfrm>
            <a:off x="6378101"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11" name="Espace réservé du texte 7"/>
          <p:cNvSpPr>
            <a:spLocks noGrp="1"/>
          </p:cNvSpPr>
          <p:nvPr>
            <p:ph type="body" sz="quarter" idx="19" hasCustomPrompt="1"/>
          </p:nvPr>
        </p:nvSpPr>
        <p:spPr>
          <a:xfrm>
            <a:off x="6504267"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2" name="Espace réservé pour une image  3"/>
          <p:cNvSpPr>
            <a:spLocks noGrp="1"/>
          </p:cNvSpPr>
          <p:nvPr>
            <p:ph type="pic" sz="quarter" idx="20"/>
          </p:nvPr>
        </p:nvSpPr>
        <p:spPr>
          <a:xfrm>
            <a:off x="9456000"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13" name="Espace réservé du texte 7"/>
          <p:cNvSpPr>
            <a:spLocks noGrp="1"/>
          </p:cNvSpPr>
          <p:nvPr>
            <p:ph type="body" sz="quarter" idx="21" hasCustomPrompt="1"/>
          </p:nvPr>
        </p:nvSpPr>
        <p:spPr>
          <a:xfrm>
            <a:off x="958216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Tree>
    <p:extLst>
      <p:ext uri="{BB962C8B-B14F-4D97-AF65-F5344CB8AC3E}">
        <p14:creationId xmlns:p14="http://schemas.microsoft.com/office/powerpoint/2010/main" val="3864619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a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4" name="Espace réservé du tableau 13"/>
          <p:cNvSpPr>
            <a:spLocks noGrp="1"/>
          </p:cNvSpPr>
          <p:nvPr>
            <p:ph type="tbl" sz="quarter" idx="22"/>
          </p:nvPr>
        </p:nvSpPr>
        <p:spPr>
          <a:xfrm>
            <a:off x="1019436" y="2168860"/>
            <a:ext cx="5076563" cy="3158450"/>
          </a:xfrm>
          <a:solidFill>
            <a:schemeClr val="bg2"/>
          </a:solidFill>
        </p:spPr>
        <p:txBody>
          <a:bodyPr vert="horz" wrap="square" lIns="36000" tIns="0" rIns="36000" bIns="0" rtlCol="0" anchor="ctr">
            <a:noAutofit/>
          </a:bodyPr>
          <a:lstStyle>
            <a:lvl1pPr>
              <a:defRPr lang="fr-FR" sz="1200" b="0">
                <a:solidFill>
                  <a:schemeClr val="tx1"/>
                </a:solidFill>
              </a:defRPr>
            </a:lvl1pPr>
          </a:lstStyle>
          <a:p>
            <a:pPr lvl="0" algn="ctr"/>
            <a:r>
              <a:rPr lang="fr-FR"/>
              <a:t>Cliquez sur l'icône pour ajouter un tableau</a:t>
            </a:r>
          </a:p>
        </p:txBody>
      </p:sp>
      <p:sp>
        <p:nvSpPr>
          <p:cNvPr id="15" name="Espace réservé du texte 7"/>
          <p:cNvSpPr>
            <a:spLocks noGrp="1"/>
          </p:cNvSpPr>
          <p:nvPr>
            <p:ph type="body" sz="quarter" idx="12" hasCustomPrompt="1"/>
          </p:nvPr>
        </p:nvSpPr>
        <p:spPr>
          <a:xfrm>
            <a:off x="6924092" y="1394194"/>
            <a:ext cx="4572583" cy="2462213"/>
          </a:xfrm>
        </p:spPr>
        <p:txBody>
          <a:bodyPr/>
          <a:lstStyle>
            <a:lvl1pPr marL="0">
              <a:buFontTx/>
              <a:buNone/>
              <a:defRPr sz="4000" b="1" i="0">
                <a:solidFill>
                  <a:schemeClr val="accent1"/>
                </a:solidFill>
              </a:defRPr>
            </a:lvl1pPr>
            <a:lvl2pPr marL="180000" indent="-180000">
              <a:lnSpc>
                <a:spcPct val="100000"/>
              </a:lnSpc>
              <a:spcBef>
                <a:spcPts val="300"/>
              </a:spcBef>
              <a:buFont typeface="Segoe UI" panose="020B0502040204020203" pitchFamily="34" charset="0"/>
              <a:buChar char="›"/>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Tree>
    <p:extLst>
      <p:ext uri="{BB962C8B-B14F-4D97-AF65-F5344CB8AC3E}">
        <p14:creationId xmlns:p14="http://schemas.microsoft.com/office/powerpoint/2010/main" val="2494584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7572164" y="1376772"/>
            <a:ext cx="3924436" cy="2383729"/>
          </a:xfrm>
        </p:spPr>
        <p:txBody>
          <a:bodyPr/>
          <a:lstStyle>
            <a:lvl1pPr>
              <a:defRPr/>
            </a:lvl1pPr>
            <a:lvl2pPr>
              <a:defRPr b="1"/>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Espace réservé du graphique 5"/>
          <p:cNvSpPr>
            <a:spLocks noGrp="1"/>
          </p:cNvSpPr>
          <p:nvPr>
            <p:ph type="chart" sz="quarter" idx="23"/>
          </p:nvPr>
        </p:nvSpPr>
        <p:spPr>
          <a:xfrm>
            <a:off x="704337" y="1700808"/>
            <a:ext cx="5931723" cy="3672408"/>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spTree>
    <p:extLst>
      <p:ext uri="{BB962C8B-B14F-4D97-AF65-F5344CB8AC3E}">
        <p14:creationId xmlns:p14="http://schemas.microsoft.com/office/powerpoint/2010/main" val="2764397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blocs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a:ln>
            <a:noFill/>
          </a:ln>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Titre</a:t>
            </a:r>
          </a:p>
        </p:txBody>
      </p:sp>
      <p:sp>
        <p:nvSpPr>
          <p:cNvPr id="8" name="Espace réservé du texte 7"/>
          <p:cNvSpPr>
            <a:spLocks noGrp="1"/>
          </p:cNvSpPr>
          <p:nvPr>
            <p:ph type="body" sz="quarter" idx="12" hasCustomPrompt="1"/>
          </p:nvPr>
        </p:nvSpPr>
        <p:spPr>
          <a:xfrm>
            <a:off x="1163453"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9" name="Espace réservé du texte 7"/>
          <p:cNvSpPr>
            <a:spLocks noGrp="1"/>
          </p:cNvSpPr>
          <p:nvPr>
            <p:ph type="body" sz="quarter" idx="16" hasCustomPrompt="1"/>
          </p:nvPr>
        </p:nvSpPr>
        <p:spPr>
          <a:xfrm>
            <a:off x="3683732"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0" name="Espace réservé du texte 7"/>
          <p:cNvSpPr>
            <a:spLocks noGrp="1"/>
          </p:cNvSpPr>
          <p:nvPr>
            <p:ph type="body" sz="quarter" idx="17" hasCustomPrompt="1"/>
          </p:nvPr>
        </p:nvSpPr>
        <p:spPr>
          <a:xfrm>
            <a:off x="6168008"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2" name="Espace réservé du texte 7"/>
          <p:cNvSpPr>
            <a:spLocks noGrp="1"/>
          </p:cNvSpPr>
          <p:nvPr>
            <p:ph type="body" sz="quarter" idx="18" hasCustomPrompt="1"/>
          </p:nvPr>
        </p:nvSpPr>
        <p:spPr>
          <a:xfrm>
            <a:off x="8699718"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Tree>
    <p:extLst>
      <p:ext uri="{BB962C8B-B14F-4D97-AF65-F5344CB8AC3E}">
        <p14:creationId xmlns:p14="http://schemas.microsoft.com/office/powerpoint/2010/main" val="2239043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seul">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179082411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rtie 1">
    <p:bg>
      <p:bgPr>
        <a:solidFill>
          <a:schemeClr val="tx2"/>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15626B3-FE5C-481A-BE7A-272BAAE5CE8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8" name="Espace réservé du texte 2">
            <a:extLst>
              <a:ext uri="{FF2B5EF4-FFF2-40B4-BE49-F238E27FC236}">
                <a16:creationId xmlns:a16="http://schemas.microsoft.com/office/drawing/2014/main" id="{22D52CC4-F217-490D-B833-EA778F2881F8}"/>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 name="Titre 1"/>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3278385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AQ">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p:nvPr>
        </p:nvSpPr>
        <p:spPr>
          <a:xfrm>
            <a:off x="6384032" y="2065806"/>
            <a:ext cx="4716599" cy="3031599"/>
          </a:xfrm>
        </p:spPr>
        <p:txBody>
          <a:bodyPr anchor="t"/>
          <a:lstStyle>
            <a:lvl1pPr>
              <a:lnSpc>
                <a:spcPct val="110000"/>
              </a:lnSpc>
              <a:defRPr sz="6000">
                <a:solidFill>
                  <a:schemeClr val="bg1"/>
                </a:solidFill>
              </a:defRPr>
            </a:lvl1pPr>
          </a:lstStyle>
          <a:p>
            <a:r>
              <a:rPr lang="fr-FR"/>
              <a:t>Modifiez le style du titre</a:t>
            </a:r>
            <a:endParaRPr lang="fr-FR" dirty="0"/>
          </a:p>
        </p:txBody>
      </p:sp>
      <p:pic>
        <p:nvPicPr>
          <p:cNvPr id="3" name="Image 2">
            <a:extLst>
              <a:ext uri="{FF2B5EF4-FFF2-40B4-BE49-F238E27FC236}">
                <a16:creationId xmlns:a16="http://schemas.microsoft.com/office/drawing/2014/main" id="{8981C53B-4986-204B-8562-304F54D65D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43472" y="1844824"/>
            <a:ext cx="3473564" cy="3473564"/>
          </a:xfrm>
          <a:prstGeom prst="rect">
            <a:avLst/>
          </a:prstGeom>
        </p:spPr>
      </p:pic>
      <p:pic>
        <p:nvPicPr>
          <p:cNvPr id="5" name="Image 4">
            <a:extLst>
              <a:ext uri="{FF2B5EF4-FFF2-40B4-BE49-F238E27FC236}">
                <a16:creationId xmlns:a16="http://schemas.microsoft.com/office/drawing/2014/main" id="{ECCB9E12-7933-48BD-B66B-7F35215A36A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Tree>
    <p:extLst>
      <p:ext uri="{BB962C8B-B14F-4D97-AF65-F5344CB8AC3E}">
        <p14:creationId xmlns:p14="http://schemas.microsoft.com/office/powerpoint/2010/main" val="177665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ôture">
    <p:bg>
      <p:bgPr>
        <a:solidFill>
          <a:schemeClr val="accent3"/>
        </a:solidFill>
        <a:effectLst/>
      </p:bgPr>
    </p:bg>
    <p:spTree>
      <p:nvGrpSpPr>
        <p:cNvPr id="1" name=""/>
        <p:cNvGrpSpPr/>
        <p:nvPr/>
      </p:nvGrpSpPr>
      <p:grpSpPr>
        <a:xfrm>
          <a:off x="0" y="0"/>
          <a:ext cx="0" cy="0"/>
          <a:chOff x="0" y="0"/>
          <a:chExt cx="0" cy="0"/>
        </a:xfrm>
      </p:grpSpPr>
      <p:sp>
        <p:nvSpPr>
          <p:cNvPr id="5" name="Sous-titre 2"/>
          <p:cNvSpPr>
            <a:spLocks noGrp="1"/>
          </p:cNvSpPr>
          <p:nvPr>
            <p:ph type="subTitle" idx="1" hasCustomPrompt="1"/>
          </p:nvPr>
        </p:nvSpPr>
        <p:spPr>
          <a:xfrm>
            <a:off x="4505901" y="2805752"/>
            <a:ext cx="6552803" cy="1246495"/>
          </a:xfrm>
        </p:spPr>
        <p:txBody>
          <a:bodyPr/>
          <a:lstStyle>
            <a:lvl1pPr marL="0" indent="0" algn="l">
              <a:lnSpc>
                <a:spcPct val="90000"/>
              </a:lnSpc>
              <a:buNone/>
              <a:defRPr sz="9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Clôture</a:t>
            </a:r>
          </a:p>
        </p:txBody>
      </p:sp>
      <p:pic>
        <p:nvPicPr>
          <p:cNvPr id="7" name="Imag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
        <p:nvSpPr>
          <p:cNvPr id="8" name="object 4"/>
          <p:cNvSpPr/>
          <p:nvPr userDrawn="1"/>
        </p:nvSpPr>
        <p:spPr>
          <a:xfrm>
            <a:off x="1847528" y="908720"/>
            <a:ext cx="2736304" cy="3384376"/>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662"/>
          </a:p>
        </p:txBody>
      </p:sp>
    </p:spTree>
    <p:extLst>
      <p:ext uri="{BB962C8B-B14F-4D97-AF65-F5344CB8AC3E}">
        <p14:creationId xmlns:p14="http://schemas.microsoft.com/office/powerpoint/2010/main" val="2426259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2_Ouverture style 1">
    <p:bg>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42897" y="1640467"/>
            <a:ext cx="7405432" cy="2114297"/>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642896" y="4149080"/>
            <a:ext cx="7405433" cy="975845"/>
          </a:xfrm>
        </p:spPr>
        <p:txBody>
          <a:bodyPr/>
          <a:lstStyle>
            <a:lvl1pPr marL="0" indent="0" algn="l">
              <a:lnSpc>
                <a:spcPct val="110000"/>
              </a:lnSpc>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1642897" y="6166981"/>
            <a:ext cx="6552000" cy="184666"/>
          </a:xfrm>
        </p:spPr>
        <p:txBody>
          <a:bodyPr/>
          <a:lstStyle>
            <a:lvl1pPr>
              <a:defRPr sz="1200"/>
            </a:lvl1pPr>
          </a:lstStyle>
          <a:p>
            <a:r>
              <a:rPr lang="fr-FR"/>
              <a:t>août 2022  | Politique RSE</a:t>
            </a:r>
            <a:endParaRPr lang="fr-FR" dirty="0"/>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Tree>
    <p:extLst>
      <p:ext uri="{BB962C8B-B14F-4D97-AF65-F5344CB8AC3E}">
        <p14:creationId xmlns:p14="http://schemas.microsoft.com/office/powerpoint/2010/main" val="3721739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10" name="ZoneTexte 9"/>
          <p:cNvSpPr txBox="1"/>
          <p:nvPr userDrawn="1"/>
        </p:nvSpPr>
        <p:spPr>
          <a:xfrm>
            <a:off x="2525590" y="476671"/>
            <a:ext cx="3735757" cy="923330"/>
          </a:xfrm>
          <a:prstGeom prst="rect">
            <a:avLst/>
          </a:prstGeom>
          <a:noFill/>
        </p:spPr>
        <p:txBody>
          <a:bodyPr wrap="none" lIns="36000" tIns="0" rIns="36000" bIns="0" rtlCol="0">
            <a:spAutoFit/>
          </a:bodyPr>
          <a:lstStyle/>
          <a:p>
            <a:r>
              <a:rPr lang="fr-FR" sz="6000" b="1" dirty="0">
                <a:solidFill>
                  <a:schemeClr val="tx1"/>
                </a:solidFill>
              </a:rPr>
              <a:t>Sommaire</a:t>
            </a:r>
          </a:p>
        </p:txBody>
      </p:sp>
      <p:sp>
        <p:nvSpPr>
          <p:cNvPr id="9" name="object 4"/>
          <p:cNvSpPr/>
          <p:nvPr userDrawn="1"/>
        </p:nvSpPr>
        <p:spPr>
          <a:xfrm>
            <a:off x="428" y="1400001"/>
            <a:ext cx="12191144" cy="5457565"/>
          </a:xfrm>
          <a:custGeom>
            <a:avLst/>
            <a:gdLst/>
            <a:ahLst/>
            <a:cxnLst/>
            <a:rect l="l" t="t" r="r" b="b"/>
            <a:pathLst>
              <a:path w="20104100" h="9172575">
                <a:moveTo>
                  <a:pt x="0" y="9172495"/>
                </a:moveTo>
                <a:lnTo>
                  <a:pt x="20104099" y="9172495"/>
                </a:lnTo>
                <a:lnTo>
                  <a:pt x="20104099" y="0"/>
                </a:lnTo>
                <a:lnTo>
                  <a:pt x="0" y="0"/>
                </a:lnTo>
                <a:lnTo>
                  <a:pt x="0" y="9172495"/>
                </a:lnTo>
                <a:close/>
              </a:path>
            </a:pathLst>
          </a:custGeom>
          <a:solidFill>
            <a:schemeClr val="bg2"/>
          </a:solidFill>
          <a:ln>
            <a:noFill/>
          </a:ln>
        </p:spPr>
        <p:txBody>
          <a:bodyPr wrap="square" lIns="0" tIns="0" rIns="0" bIns="0" rtlCol="0"/>
          <a:lstStyle/>
          <a:p>
            <a:endParaRPr sz="662"/>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204249" y="1987890"/>
            <a:ext cx="8292425" cy="1007968"/>
          </a:xfrm>
        </p:spPr>
        <p:txBody>
          <a:bodyPr/>
          <a:lstStyle>
            <a:lvl1pPr marL="0">
              <a:lnSpc>
                <a:spcPct val="110000"/>
              </a:lnSpc>
              <a:spcBef>
                <a:spcPts val="2400"/>
              </a:spcBef>
              <a:spcAft>
                <a:spcPts val="300"/>
              </a:spcAft>
              <a:buFontTx/>
              <a:buNone/>
              <a:defRPr sz="3000" b="1" i="0"/>
            </a:lvl1pPr>
            <a:lvl2pPr marL="0">
              <a:lnSpc>
                <a:spcPct val="100000"/>
              </a:lnSpc>
              <a:spcBef>
                <a:spcPts val="0"/>
              </a:spcBef>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B5B42BA5-A03D-2D47-9B15-60A86126BE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7" name="Espace réservé du texte 7"/>
          <p:cNvSpPr>
            <a:spLocks noGrp="1"/>
          </p:cNvSpPr>
          <p:nvPr>
            <p:ph type="body" sz="quarter" idx="13" hasCustomPrompt="1"/>
          </p:nvPr>
        </p:nvSpPr>
        <p:spPr>
          <a:xfrm>
            <a:off x="2592461" y="1987890"/>
            <a:ext cx="515132" cy="461665"/>
          </a:xfrm>
        </p:spPr>
        <p:txBody>
          <a:bodyPr wrap="none"/>
          <a:lstStyle>
            <a:lvl1pPr marL="0" algn="r">
              <a:buFontTx/>
              <a:buNone/>
              <a:defRPr sz="3000" b="1" i="0">
                <a:solidFill>
                  <a:schemeClr val="tx1"/>
                </a:solidFill>
              </a:defRPr>
            </a:lvl1pPr>
            <a:lvl2pPr marL="0">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Tree>
    <p:extLst>
      <p:ext uri="{BB962C8B-B14F-4D97-AF65-F5344CB8AC3E}">
        <p14:creationId xmlns:p14="http://schemas.microsoft.com/office/powerpoint/2010/main" val="28471496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artie 1">
    <p:bg>
      <p:bgPr>
        <a:solidFill>
          <a:schemeClr val="tx2"/>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15626B3-FE5C-481A-BE7A-272BAAE5CE8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8" name="Espace réservé du texte 2">
            <a:extLst>
              <a:ext uri="{FF2B5EF4-FFF2-40B4-BE49-F238E27FC236}">
                <a16:creationId xmlns:a16="http://schemas.microsoft.com/office/drawing/2014/main" id="{22D52CC4-F217-490D-B833-EA778F2881F8}"/>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 name="Titre 1"/>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500946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artie 2">
    <p:bg>
      <p:bgPr>
        <a:solidFill>
          <a:schemeClr val="tx1"/>
        </a:solidFill>
        <a:effectLst/>
      </p:bgPr>
    </p:bg>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0ABF8980-6186-44F2-AADA-75F9D3BDC71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2" name="Espace réservé du texte 2">
            <a:extLst>
              <a:ext uri="{FF2B5EF4-FFF2-40B4-BE49-F238E27FC236}">
                <a16:creationId xmlns:a16="http://schemas.microsoft.com/office/drawing/2014/main" id="{E444C1E1-C4BF-4A0C-A2B7-14B2D167BC89}"/>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5" name="Titre 1">
            <a:extLst>
              <a:ext uri="{FF2B5EF4-FFF2-40B4-BE49-F238E27FC236}">
                <a16:creationId xmlns:a16="http://schemas.microsoft.com/office/drawing/2014/main" id="{49A12124-2F53-447C-87FC-85D4F616E7C5}"/>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2594367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artie 3">
    <p:bg>
      <p:bgPr>
        <a:solidFill>
          <a:schemeClr val="accent1"/>
        </a:solidFill>
        <a:effectLst/>
      </p:bgPr>
    </p:bg>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DAF62F58-8384-45A8-9DCC-EE3F1F159C15}"/>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6" name="Espace réservé du texte 2">
            <a:extLst>
              <a:ext uri="{FF2B5EF4-FFF2-40B4-BE49-F238E27FC236}">
                <a16:creationId xmlns:a16="http://schemas.microsoft.com/office/drawing/2014/main" id="{1D7119B3-8AA8-4890-BD9E-74955F6EF4F3}"/>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9" name="Titre 1">
            <a:extLst>
              <a:ext uri="{FF2B5EF4-FFF2-40B4-BE49-F238E27FC236}">
                <a16:creationId xmlns:a16="http://schemas.microsoft.com/office/drawing/2014/main" id="{868FB4A5-273B-4DFA-A845-CEAA965A3A9B}"/>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2770815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ond bleu libre">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5" name="Image 4" descr="Une image contenant dessin&#10;&#10;Description générée automatiquement">
            <a:extLst>
              <a:ext uri="{FF2B5EF4-FFF2-40B4-BE49-F238E27FC236}">
                <a16:creationId xmlns:a16="http://schemas.microsoft.com/office/drawing/2014/main" id="{FBB58FAD-ABE4-49D9-A948-BE1A9DDDC2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979129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EC311B7-B4C2-4AE7-ACBB-0A896248E560}"/>
              </a:ext>
            </a:extLst>
          </p:cNvPr>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a:extLst>
              <a:ext uri="{FF2B5EF4-FFF2-40B4-BE49-F238E27FC236}">
                <a16:creationId xmlns:a16="http://schemas.microsoft.com/office/drawing/2014/main" id="{F7E73A05-B033-411A-9CDE-769F5463E11B}"/>
              </a:ext>
            </a:extLst>
          </p:cNvPr>
          <p:cNvSpPr>
            <a:spLocks noGrp="1"/>
          </p:cNvSpPr>
          <p:nvPr>
            <p:ph type="sldNum" sz="quarter" idx="11"/>
          </p:nvPr>
        </p:nvSpPr>
        <p:spPr/>
        <p:txBody>
          <a:bodyPr/>
          <a:lstStyle>
            <a:lvl1pPr>
              <a:defRPr>
                <a:solidFill>
                  <a:schemeClr val="bg1"/>
                </a:solidFill>
              </a:defRPr>
            </a:lvl1pPr>
          </a:lstStyle>
          <a:p>
            <a:fld id="{72F7D735-2684-4015-BC38-8C62B24B466E}" type="slidenum">
              <a:rPr lang="fr-FR" smtClean="0"/>
              <a:pPr/>
              <a:t>‹N°›</a:t>
            </a:fld>
            <a:endParaRPr lang="fr-FR" dirty="0"/>
          </a:p>
        </p:txBody>
      </p:sp>
      <p:pic>
        <p:nvPicPr>
          <p:cNvPr id="7" name="Image 6" descr="Une image contenant dessin&#10;&#10;Description générée automatiquement">
            <a:extLst>
              <a:ext uri="{FF2B5EF4-FFF2-40B4-BE49-F238E27FC236}">
                <a16:creationId xmlns:a16="http://schemas.microsoft.com/office/drawing/2014/main" id="{67BB0400-8409-4D85-A927-56A61C1D7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27721757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ond blanc libre">
    <p:bg>
      <p:bgPr>
        <a:solidFill>
          <a:schemeClr val="bg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tx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6" name="Image 5">
            <a:extLst>
              <a:ext uri="{FF2B5EF4-FFF2-40B4-BE49-F238E27FC236}">
                <a16:creationId xmlns:a16="http://schemas.microsoft.com/office/drawing/2014/main" id="{43486C2C-C84D-5C4B-A75C-FE84278315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354449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ie 2">
    <p:bg>
      <p:bgPr>
        <a:solidFill>
          <a:schemeClr val="tx1"/>
        </a:solidFill>
        <a:effectLst/>
      </p:bgPr>
    </p:bg>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0ABF8980-6186-44F2-AADA-75F9D3BDC71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2" name="Espace réservé du texte 2">
            <a:extLst>
              <a:ext uri="{FF2B5EF4-FFF2-40B4-BE49-F238E27FC236}">
                <a16:creationId xmlns:a16="http://schemas.microsoft.com/office/drawing/2014/main" id="{E444C1E1-C4BF-4A0C-A2B7-14B2D167BC89}"/>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5" name="Titre 1">
            <a:extLst>
              <a:ext uri="{FF2B5EF4-FFF2-40B4-BE49-F238E27FC236}">
                <a16:creationId xmlns:a16="http://schemas.microsoft.com/office/drawing/2014/main" id="{49A12124-2F53-447C-87FC-85D4F616E7C5}"/>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1240220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hiffre clé">
    <p:bg>
      <p:bgPr>
        <a:solidFill>
          <a:schemeClr val="tx1"/>
        </a:solidFill>
        <a:effectLst/>
      </p:bgPr>
    </p:bg>
    <p:spTree>
      <p:nvGrpSpPr>
        <p:cNvPr id="1" name=""/>
        <p:cNvGrpSpPr/>
        <p:nvPr/>
      </p:nvGrpSpPr>
      <p:grpSpPr>
        <a:xfrm>
          <a:off x="0" y="0"/>
          <a:ext cx="0" cy="0"/>
          <a:chOff x="0" y="0"/>
          <a:chExt cx="0" cy="0"/>
        </a:xfrm>
      </p:grpSpPr>
      <p:pic>
        <p:nvPicPr>
          <p:cNvPr id="7" name="Image 6" descr="Une image contenant objet&#10;&#10;Description générée automatiquement">
            <a:extLst>
              <a:ext uri="{FF2B5EF4-FFF2-40B4-BE49-F238E27FC236}">
                <a16:creationId xmlns:a16="http://schemas.microsoft.com/office/drawing/2014/main" id="{D9FFBD9D-BEB8-48C9-B529-E9125F2E6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0744" y="1524630"/>
            <a:ext cx="5760640" cy="8148130"/>
          </a:xfrm>
          <a:prstGeom prst="rect">
            <a:avLst/>
          </a:prstGeom>
        </p:spPr>
      </p:pic>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524630"/>
            <a:ext cx="8352928" cy="3393237"/>
          </a:xfrm>
        </p:spPr>
        <p:txBody>
          <a:bodyPr anchor="b"/>
          <a:lstStyle>
            <a:lvl1pPr marL="0" algn="ctr">
              <a:lnSpc>
                <a:spcPct val="90000"/>
              </a:lnSpc>
              <a:buFontTx/>
              <a:buNone/>
              <a:defRPr sz="24500" b="1" i="0" spc="-1000" baseline="0"/>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4579312"/>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10" name="Image 9" descr="Une image contenant dessin&#10;&#10;Description générée automatiquement">
            <a:extLst>
              <a:ext uri="{FF2B5EF4-FFF2-40B4-BE49-F238E27FC236}">
                <a16:creationId xmlns:a16="http://schemas.microsoft.com/office/drawing/2014/main" id="{AD0C6FA6-6133-45BF-B9B4-686EEDB3E7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4264504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Chiffre clé">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958494"/>
            <a:ext cx="8352928" cy="3393237"/>
          </a:xfrm>
        </p:spPr>
        <p:txBody>
          <a:bodyPr anchor="b"/>
          <a:lstStyle>
            <a:lvl1pPr marL="0" algn="ctr">
              <a:lnSpc>
                <a:spcPct val="90000"/>
              </a:lnSpc>
              <a:buFontTx/>
              <a:buNone/>
              <a:defRPr sz="24500" b="1" i="0" spc="-1000" baseline="0">
                <a:solidFill>
                  <a:schemeClr val="tx1"/>
                </a:solidFill>
              </a:defRPr>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5013176"/>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5" name="Image 4" descr="Une image contenant accessoire, parapluie, très coloré, ouvrir&#10;&#10;Description générée automatiquement">
            <a:extLst>
              <a:ext uri="{FF2B5EF4-FFF2-40B4-BE49-F238E27FC236}">
                <a16:creationId xmlns:a16="http://schemas.microsoft.com/office/drawing/2014/main" id="{E68133EB-BAB0-4F6E-A11F-D97872CEA7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77918" y="-2115616"/>
            <a:ext cx="5491027" cy="5491027"/>
          </a:xfrm>
          <a:prstGeom prst="rect">
            <a:avLst/>
          </a:prstGeom>
          <a:effectLst>
            <a:outerShdw blurRad="546100" dist="546100" dir="2700000" algn="ctr" rotWithShape="0">
              <a:srgbClr val="000000">
                <a:alpha val="22000"/>
              </a:srgbClr>
            </a:outerShdw>
          </a:effectLst>
        </p:spPr>
      </p:pic>
      <p:pic>
        <p:nvPicPr>
          <p:cNvPr id="11" name="Image 10" descr="Une image contenant dessin&#10;&#10;Description générée automatiquement">
            <a:extLst>
              <a:ext uri="{FF2B5EF4-FFF2-40B4-BE49-F238E27FC236}">
                <a16:creationId xmlns:a16="http://schemas.microsoft.com/office/drawing/2014/main" id="{0EFBA19E-E1EC-4EB5-A04C-BB97F0EB0A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270999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6 blocs texte bleu">
    <p:bg>
      <p:bgPr>
        <a:solidFill>
          <a:schemeClr val="tx2"/>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tx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1025910"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0" name="Espace réservé du texte 7"/>
          <p:cNvSpPr>
            <a:spLocks noGrp="1"/>
          </p:cNvSpPr>
          <p:nvPr>
            <p:ph type="body" sz="quarter" idx="14"/>
          </p:nvPr>
        </p:nvSpPr>
        <p:spPr>
          <a:xfrm>
            <a:off x="4622209"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1025910"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6" name="Espace réservé du texte 7"/>
          <p:cNvSpPr>
            <a:spLocks noGrp="1"/>
          </p:cNvSpPr>
          <p:nvPr>
            <p:ph type="body" sz="quarter" idx="17"/>
          </p:nvPr>
        </p:nvSpPr>
        <p:spPr>
          <a:xfrm>
            <a:off x="4622209"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20123920-6AB1-8544-8B94-C9A5C3A410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1025910" y="2801486"/>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5" name="Espace réservé du texte 7">
            <a:extLst>
              <a:ext uri="{FF2B5EF4-FFF2-40B4-BE49-F238E27FC236}">
                <a16:creationId xmlns:a16="http://schemas.microsoft.com/office/drawing/2014/main" id="{78667DEF-5506-4201-95FF-3CDF4E5748FC}"/>
              </a:ext>
            </a:extLst>
          </p:cNvPr>
          <p:cNvSpPr>
            <a:spLocks noGrp="1"/>
          </p:cNvSpPr>
          <p:nvPr>
            <p:ph type="body" sz="quarter" idx="20"/>
          </p:nvPr>
        </p:nvSpPr>
        <p:spPr>
          <a:xfrm>
            <a:off x="4622208" y="2797919"/>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1049333" y="5033681"/>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8" name="Espace réservé du texte 7">
            <a:extLst>
              <a:ext uri="{FF2B5EF4-FFF2-40B4-BE49-F238E27FC236}">
                <a16:creationId xmlns:a16="http://schemas.microsoft.com/office/drawing/2014/main" id="{1E68CA4F-284F-4F62-B00C-781CD6CEA973}"/>
              </a:ext>
            </a:extLst>
          </p:cNvPr>
          <p:cNvSpPr>
            <a:spLocks noGrp="1"/>
          </p:cNvSpPr>
          <p:nvPr>
            <p:ph type="body" sz="quarter" idx="23"/>
          </p:nvPr>
        </p:nvSpPr>
        <p:spPr>
          <a:xfrm>
            <a:off x="4645631" y="5030114"/>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9" name="Image 18" descr="Une image contenant dessin&#10;&#10;Description générée automatiquement">
            <a:extLst>
              <a:ext uri="{FF2B5EF4-FFF2-40B4-BE49-F238E27FC236}">
                <a16:creationId xmlns:a16="http://schemas.microsoft.com/office/drawing/2014/main" id="{20130A8D-D15C-49BE-8746-102EC915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4834896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6 blocs texte orang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2696845" y="1924265"/>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2744390" y="4104388"/>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2696845" y="2801486"/>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2767813" y="4988989"/>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9" name="Espace réservé pour une image  3">
            <a:extLst>
              <a:ext uri="{FF2B5EF4-FFF2-40B4-BE49-F238E27FC236}">
                <a16:creationId xmlns:a16="http://schemas.microsoft.com/office/drawing/2014/main" id="{2A47B40D-CA24-4BF5-A0D9-29F854E0C1E4}"/>
              </a:ext>
            </a:extLst>
          </p:cNvPr>
          <p:cNvSpPr>
            <a:spLocks noGrp="1"/>
          </p:cNvSpPr>
          <p:nvPr>
            <p:ph type="pic" sz="quarter" idx="14" hasCustomPrompt="1"/>
          </p:nvPr>
        </p:nvSpPr>
        <p:spPr>
          <a:xfrm>
            <a:off x="1055440" y="1891517"/>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0" name="Espace réservé pour une image  3">
            <a:extLst>
              <a:ext uri="{FF2B5EF4-FFF2-40B4-BE49-F238E27FC236}">
                <a16:creationId xmlns:a16="http://schemas.microsoft.com/office/drawing/2014/main" id="{798A4D55-B766-458E-A0B9-3A749AB6C481}"/>
              </a:ext>
            </a:extLst>
          </p:cNvPr>
          <p:cNvSpPr>
            <a:spLocks noGrp="1"/>
          </p:cNvSpPr>
          <p:nvPr>
            <p:ph type="pic" sz="quarter" idx="25" hasCustomPrompt="1"/>
          </p:nvPr>
        </p:nvSpPr>
        <p:spPr>
          <a:xfrm>
            <a:off x="1055440" y="4084426"/>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1" name="Espace réservé pour une image  3">
            <a:extLst>
              <a:ext uri="{FF2B5EF4-FFF2-40B4-BE49-F238E27FC236}">
                <a16:creationId xmlns:a16="http://schemas.microsoft.com/office/drawing/2014/main" id="{9D7576F9-9E27-45E9-A16F-7EEF653E29C6}"/>
              </a:ext>
            </a:extLst>
          </p:cNvPr>
          <p:cNvSpPr>
            <a:spLocks noGrp="1"/>
          </p:cNvSpPr>
          <p:nvPr>
            <p:ph type="pic" sz="quarter" idx="26" hasCustomPrompt="1"/>
          </p:nvPr>
        </p:nvSpPr>
        <p:spPr>
          <a:xfrm>
            <a:off x="6585277" y="1887948"/>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2" name="Espace réservé pour une image  3">
            <a:extLst>
              <a:ext uri="{FF2B5EF4-FFF2-40B4-BE49-F238E27FC236}">
                <a16:creationId xmlns:a16="http://schemas.microsoft.com/office/drawing/2014/main" id="{F55B8A03-6491-40D5-B52D-BF1483CF7ED4}"/>
              </a:ext>
            </a:extLst>
          </p:cNvPr>
          <p:cNvSpPr>
            <a:spLocks noGrp="1"/>
          </p:cNvSpPr>
          <p:nvPr>
            <p:ph type="pic" sz="quarter" idx="27" hasCustomPrompt="1"/>
          </p:nvPr>
        </p:nvSpPr>
        <p:spPr>
          <a:xfrm>
            <a:off x="6585277" y="4080857"/>
            <a:ext cx="1137349" cy="1430432"/>
          </a:xfrm>
          <a:noFill/>
        </p:spPr>
        <p:txBody>
          <a:bodyPr anchor="ctr">
            <a:noAutofit/>
          </a:bodyPr>
          <a:lstStyle>
            <a:lvl1pPr algn="ctr">
              <a:defRPr sz="1200" b="0">
                <a:solidFill>
                  <a:schemeClr val="tx1"/>
                </a:solidFill>
              </a:defRPr>
            </a:lvl1pPr>
          </a:lstStyle>
          <a:p>
            <a:r>
              <a:rPr lang="fr-FR" dirty="0"/>
              <a:t>Pictogramme</a:t>
            </a:r>
          </a:p>
        </p:txBody>
      </p:sp>
      <p:pic>
        <p:nvPicPr>
          <p:cNvPr id="23" name="Image 22" descr="Une image contenant dessin&#10;&#10;Description générée automatiquement">
            <a:extLst>
              <a:ext uri="{FF2B5EF4-FFF2-40B4-BE49-F238E27FC236}">
                <a16:creationId xmlns:a16="http://schemas.microsoft.com/office/drawing/2014/main" id="{354C26BF-E850-42F3-8794-2DF9F1C51C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963813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Graphiques">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307467" y="412792"/>
            <a:ext cx="10189207" cy="1107996"/>
          </a:xfrm>
        </p:spPr>
        <p:txBody>
          <a:bodyPr anchor="b"/>
          <a:lstStyle>
            <a:lvl1pPr marL="0">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6" name="Espace réservé du graphique 5"/>
          <p:cNvSpPr>
            <a:spLocks noGrp="1"/>
          </p:cNvSpPr>
          <p:nvPr>
            <p:ph type="chart" sz="quarter" idx="23"/>
          </p:nvPr>
        </p:nvSpPr>
        <p:spPr>
          <a:xfrm>
            <a:off x="695325" y="2744924"/>
            <a:ext cx="4932623"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endParaRPr lang="fr-FR" dirty="0"/>
          </a:p>
        </p:txBody>
      </p:sp>
      <p:sp>
        <p:nvSpPr>
          <p:cNvPr id="18" name="Espace réservé du graphique 5"/>
          <p:cNvSpPr>
            <a:spLocks noGrp="1"/>
          </p:cNvSpPr>
          <p:nvPr>
            <p:ph type="chart" sz="quarter" idx="24"/>
          </p:nvPr>
        </p:nvSpPr>
        <p:spPr>
          <a:xfrm>
            <a:off x="6096000" y="2744924"/>
            <a:ext cx="3060415"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sp>
        <p:nvSpPr>
          <p:cNvPr id="19" name="Espace réservé du graphique 5"/>
          <p:cNvSpPr>
            <a:spLocks noGrp="1"/>
          </p:cNvSpPr>
          <p:nvPr>
            <p:ph type="chart" sz="quarter" idx="25"/>
          </p:nvPr>
        </p:nvSpPr>
        <p:spPr>
          <a:xfrm>
            <a:off x="9516380" y="1772816"/>
            <a:ext cx="1977278" cy="3708412"/>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pic>
        <p:nvPicPr>
          <p:cNvPr id="11" name="Image 10" descr="Une image contenant dessin&#10;&#10;Description générée automatiquement">
            <a:extLst>
              <a:ext uri="{FF2B5EF4-FFF2-40B4-BE49-F238E27FC236}">
                <a16:creationId xmlns:a16="http://schemas.microsoft.com/office/drawing/2014/main" id="{4C5C37FB-3BDB-4842-8D88-E7D0B772B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379991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Verbatim">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945363" y="1486143"/>
            <a:ext cx="6543126" cy="3885714"/>
          </a:xfrm>
        </p:spPr>
        <p:txBody>
          <a:bodyPr anchor="ctr"/>
          <a:lstStyle>
            <a:lvl1pPr marL="0">
              <a:lnSpc>
                <a:spcPct val="110000"/>
              </a:lnSpc>
              <a:spcBef>
                <a:spcPts val="0"/>
              </a:spcBef>
              <a:buFontTx/>
              <a:buNone/>
              <a:defRPr sz="54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sp>
        <p:nvSpPr>
          <p:cNvPr id="2" name="ZoneTexte 1">
            <a:extLst>
              <a:ext uri="{FF2B5EF4-FFF2-40B4-BE49-F238E27FC236}">
                <a16:creationId xmlns:a16="http://schemas.microsoft.com/office/drawing/2014/main" id="{053753E1-B500-42DE-A588-0FABA26EAD21}"/>
              </a:ext>
            </a:extLst>
          </p:cNvPr>
          <p:cNvSpPr txBox="1"/>
          <p:nvPr userDrawn="1"/>
        </p:nvSpPr>
        <p:spPr>
          <a:xfrm>
            <a:off x="3736763" y="-1224466"/>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sp>
        <p:nvSpPr>
          <p:cNvPr id="14" name="ZoneTexte 13">
            <a:extLst>
              <a:ext uri="{FF2B5EF4-FFF2-40B4-BE49-F238E27FC236}">
                <a16:creationId xmlns:a16="http://schemas.microsoft.com/office/drawing/2014/main" id="{91717E5E-32EF-45FB-B1B8-4C72D834C30A}"/>
              </a:ext>
            </a:extLst>
          </p:cNvPr>
          <p:cNvSpPr txBox="1"/>
          <p:nvPr userDrawn="1"/>
        </p:nvSpPr>
        <p:spPr>
          <a:xfrm>
            <a:off x="9408367" y="4853908"/>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pic>
        <p:nvPicPr>
          <p:cNvPr id="8" name="Image 7" descr="Une image contenant noir, assis, intérieur&#10;&#10;Description générée automatiquement">
            <a:extLst>
              <a:ext uri="{FF2B5EF4-FFF2-40B4-BE49-F238E27FC236}">
                <a16:creationId xmlns:a16="http://schemas.microsoft.com/office/drawing/2014/main" id="{741C5C5A-33D0-40C8-9035-C903995FE8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11" y="-426327"/>
            <a:ext cx="3671014" cy="5184576"/>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D7076642-AD46-4CCB-99C3-E692C4BBBE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0611019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xergue">
    <p:bg>
      <p:bgPr>
        <a:solidFill>
          <a:schemeClr val="tx2"/>
        </a:solidFill>
        <a:effectLst/>
      </p:bgPr>
    </p:bg>
    <p:spTree>
      <p:nvGrpSpPr>
        <p:cNvPr id="1" name=""/>
        <p:cNvGrpSpPr/>
        <p:nvPr/>
      </p:nvGrpSpPr>
      <p:grpSpPr>
        <a:xfrm>
          <a:off x="0" y="0"/>
          <a:ext cx="0" cy="0"/>
          <a:chOff x="0" y="0"/>
          <a:chExt cx="0" cy="0"/>
        </a:xfrm>
      </p:grpSpPr>
      <p:sp>
        <p:nvSpPr>
          <p:cNvPr id="9" name="Espace réservé pour une image  3"/>
          <p:cNvSpPr>
            <a:spLocks noGrp="1"/>
          </p:cNvSpPr>
          <p:nvPr>
            <p:ph type="pic" sz="quarter" idx="14" hasCustomPrompt="1"/>
          </p:nvPr>
        </p:nvSpPr>
        <p:spPr>
          <a:xfrm>
            <a:off x="1725202" y="2072278"/>
            <a:ext cx="2268000" cy="2700000"/>
          </a:xfrm>
          <a:noFill/>
        </p:spPr>
        <p:txBody>
          <a:bodyPr anchor="ctr">
            <a:noAutofit/>
          </a:bodyPr>
          <a:lstStyle>
            <a:lvl1pPr algn="ctr">
              <a:defRPr sz="1200" b="0">
                <a:solidFill>
                  <a:schemeClr val="tx1"/>
                </a:solidFill>
              </a:defRPr>
            </a:lvl1pPr>
          </a:lstStyle>
          <a:p>
            <a:r>
              <a:rPr lang="fr-FR" dirty="0"/>
              <a:t>Pictogramme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bg1"/>
                </a:solidFil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4331803" y="2697133"/>
            <a:ext cx="7164871" cy="1463734"/>
          </a:xfrm>
        </p:spPr>
        <p:txBody>
          <a:bodyPr anchor="ctr"/>
          <a:lstStyle>
            <a:lvl1pPr marL="0">
              <a:lnSpc>
                <a:spcPct val="110000"/>
              </a:lnSpc>
              <a:spcBef>
                <a:spcPts val="0"/>
              </a:spcBef>
              <a:buFontTx/>
              <a:buNone/>
              <a:defRPr sz="45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pic>
        <p:nvPicPr>
          <p:cNvPr id="7" name="Image 6" descr="Une image contenant dessin&#10;&#10;Description générée automatiquement">
            <a:extLst>
              <a:ext uri="{FF2B5EF4-FFF2-40B4-BE49-F238E27FC236}">
                <a16:creationId xmlns:a16="http://schemas.microsoft.com/office/drawing/2014/main" id="{D46B463D-29C8-4695-9117-055D8480B5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9986676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6732823"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2793679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 Aplat à droite">
    <p:spTree>
      <p:nvGrpSpPr>
        <p:cNvPr id="1" name=""/>
        <p:cNvGrpSpPr/>
        <p:nvPr/>
      </p:nvGrpSpPr>
      <p:grpSpPr>
        <a:xfrm>
          <a:off x="0" y="0"/>
          <a:ext cx="0" cy="0"/>
          <a:chOff x="0" y="0"/>
          <a:chExt cx="0" cy="0"/>
        </a:xfrm>
      </p:grpSpPr>
      <p:sp>
        <p:nvSpPr>
          <p:cNvPr id="9" name="Rectangle 8"/>
          <p:cNvSpPr/>
          <p:nvPr userDrawn="1"/>
        </p:nvSpPr>
        <p:spPr>
          <a:xfrm>
            <a:off x="7367570" y="597828"/>
            <a:ext cx="4824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pic>
        <p:nvPicPr>
          <p:cNvPr id="10" name="Image 9">
            <a:extLst>
              <a:ext uri="{FF2B5EF4-FFF2-40B4-BE49-F238E27FC236}">
                <a16:creationId xmlns:a16="http://schemas.microsoft.com/office/drawing/2014/main" id="{484A17B1-256A-6D41-B041-8BECCFE72A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22410428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 Aplat à gauche">
    <p:spTree>
      <p:nvGrpSpPr>
        <p:cNvPr id="1" name=""/>
        <p:cNvGrpSpPr/>
        <p:nvPr/>
      </p:nvGrpSpPr>
      <p:grpSpPr>
        <a:xfrm>
          <a:off x="0" y="0"/>
          <a:ext cx="0" cy="0"/>
          <a:chOff x="0" y="0"/>
          <a:chExt cx="0" cy="0"/>
        </a:xfrm>
      </p:grpSpPr>
      <p:sp>
        <p:nvSpPr>
          <p:cNvPr id="7" name="Rectangle 6"/>
          <p:cNvSpPr/>
          <p:nvPr userDrawn="1"/>
        </p:nvSpPr>
        <p:spPr>
          <a:xfrm>
            <a:off x="0" y="621384"/>
            <a:ext cx="6168008" cy="62366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8949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artie 3">
    <p:bg>
      <p:bgPr>
        <a:solidFill>
          <a:schemeClr val="accent1"/>
        </a:solidFill>
        <a:effectLst/>
      </p:bgPr>
    </p:bg>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DAF62F58-8384-45A8-9DCC-EE3F1F159C15}"/>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6" name="Espace réservé du texte 2">
            <a:extLst>
              <a:ext uri="{FF2B5EF4-FFF2-40B4-BE49-F238E27FC236}">
                <a16:creationId xmlns:a16="http://schemas.microsoft.com/office/drawing/2014/main" id="{1D7119B3-8AA8-4890-BD9E-74955F6EF4F3}"/>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9" name="Titre 1">
            <a:extLst>
              <a:ext uri="{FF2B5EF4-FFF2-40B4-BE49-F238E27FC236}">
                <a16:creationId xmlns:a16="http://schemas.microsoft.com/office/drawing/2014/main" id="{868FB4A5-273B-4DFA-A845-CEAA965A3A9B}"/>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4074204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exte + Aplat 2/3 à gauche">
    <p:spTree>
      <p:nvGrpSpPr>
        <p:cNvPr id="1" name=""/>
        <p:cNvGrpSpPr/>
        <p:nvPr/>
      </p:nvGrpSpPr>
      <p:grpSpPr>
        <a:xfrm>
          <a:off x="0" y="0"/>
          <a:ext cx="0" cy="0"/>
          <a:chOff x="0" y="0"/>
          <a:chExt cx="0" cy="0"/>
        </a:xfrm>
      </p:grpSpPr>
      <p:sp>
        <p:nvSpPr>
          <p:cNvPr id="7" name="Rectangle 6"/>
          <p:cNvSpPr/>
          <p:nvPr userDrawn="1"/>
        </p:nvSpPr>
        <p:spPr>
          <a:xfrm>
            <a:off x="0" y="0"/>
            <a:ext cx="7380000" cy="6861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7968208" y="1376772"/>
            <a:ext cx="3528392" cy="2383729"/>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Titre 1">
            <a:extLst>
              <a:ext uri="{FF2B5EF4-FFF2-40B4-BE49-F238E27FC236}">
                <a16:creationId xmlns:a16="http://schemas.microsoft.com/office/drawing/2014/main" id="{61D1E741-297A-46B0-AAD9-F8FD733251FA}"/>
              </a:ext>
            </a:extLst>
          </p:cNvPr>
          <p:cNvSpPr>
            <a:spLocks noGrp="1"/>
          </p:cNvSpPr>
          <p:nvPr>
            <p:ph type="title"/>
          </p:nvPr>
        </p:nvSpPr>
        <p:spPr>
          <a:xfrm>
            <a:off x="551384" y="473984"/>
            <a:ext cx="10801350" cy="307777"/>
          </a:xfrm>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3594090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Visuel + Aplat 2/3 dro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A9DDCF-73E5-44C2-9578-962589F962B6}"/>
              </a:ext>
            </a:extLst>
          </p:cNvPr>
          <p:cNvSpPr/>
          <p:nvPr userDrawn="1"/>
        </p:nvSpPr>
        <p:spPr>
          <a:xfrm>
            <a:off x="-53121" y="-4964"/>
            <a:ext cx="4871864" cy="68621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5696A19C-EA3F-464B-931C-36EF45F217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6775" y="1336511"/>
            <a:ext cx="5918854" cy="4184978"/>
          </a:xfrm>
          <a:prstGeom prst="rect">
            <a:avLst/>
          </a:prstGeom>
          <a:effectLst>
            <a:outerShdw blurRad="546100" dist="127000" dir="2700000" algn="ctr" rotWithShape="0">
              <a:srgbClr val="000000">
                <a:alpha val="40000"/>
              </a:srgbClr>
            </a:outerShdw>
          </a:effectLst>
        </p:spPr>
      </p:pic>
      <p:sp>
        <p:nvSpPr>
          <p:cNvPr id="8" name="Espace réservé du numéro de diapositive 7"/>
          <p:cNvSpPr>
            <a:spLocks noGrp="1"/>
          </p:cNvSpPr>
          <p:nvPr>
            <p:ph type="sldNum" sz="quarter" idx="15"/>
          </p:nvPr>
        </p:nvSpPr>
        <p:spPr>
          <a:xfrm>
            <a:off x="681528" y="6507292"/>
            <a:ext cx="263461" cy="123111"/>
          </a:xfrm>
        </p:spPr>
        <p:txBody>
          <a:bodyPr/>
          <a:lstStyle>
            <a:lvl1pPr algn="l">
              <a:defRPr baseline="0">
                <a:solidFill>
                  <a:schemeClr val="tx1"/>
                </a:solidFill>
              </a:defRPr>
            </a:lvl1pPr>
          </a:lstStyle>
          <a:p>
            <a:fld id="{72F7D735-2684-4015-BC38-8C62B24B466E}" type="slidenum">
              <a:rPr lang="fr-FR" smtClean="0"/>
              <a:pPr/>
              <a:t>‹N°›</a:t>
            </a:fld>
            <a:endParaRPr lang="fr-FR" dirty="0"/>
          </a:p>
        </p:txBody>
      </p:sp>
      <p:sp>
        <p:nvSpPr>
          <p:cNvPr id="7" name="Rectangle 6"/>
          <p:cNvSpPr/>
          <p:nvPr userDrawn="1"/>
        </p:nvSpPr>
        <p:spPr>
          <a:xfrm>
            <a:off x="4818743" y="-342"/>
            <a:ext cx="7380000" cy="68621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370127" y="473984"/>
            <a:ext cx="6264696" cy="307777"/>
          </a:xfrm>
        </p:spPr>
        <p:txBody>
          <a:bodyPr/>
          <a:lstStyle>
            <a:lvl1pPr>
              <a:defRPr>
                <a:solidFill>
                  <a:schemeClr val="bg1"/>
                </a:solidFill>
              </a:defRPr>
            </a:lvl1pPr>
          </a:lstStyle>
          <a:p>
            <a:r>
              <a:rPr lang="fr-FR"/>
              <a:t>Modifiez le style du titre</a:t>
            </a:r>
            <a:endParaRPr lang="fr-FR" dirty="0"/>
          </a:p>
        </p:txBody>
      </p:sp>
      <p:pic>
        <p:nvPicPr>
          <p:cNvPr id="9" name="Image 8" descr="Une image contenant dessin&#10;&#10;Description générée automatiquement">
            <a:extLst>
              <a:ext uri="{FF2B5EF4-FFF2-40B4-BE49-F238E27FC236}">
                <a16:creationId xmlns:a16="http://schemas.microsoft.com/office/drawing/2014/main" id="{B816FD6E-B501-4AF2-A78B-AB85E5133E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6194487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7" name="Rectangle 6"/>
          <p:cNvSpPr/>
          <p:nvPr userDrawn="1"/>
        </p:nvSpPr>
        <p:spPr>
          <a:xfrm>
            <a:off x="0" y="597828"/>
            <a:ext cx="12192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5447928" y="1627985"/>
            <a:ext cx="6048672" cy="803618"/>
          </a:xfrm>
        </p:spPr>
        <p:txBody>
          <a:bodyPr/>
          <a:lstStyle>
            <a:lvl1pPr marL="0">
              <a:lnSpc>
                <a:spcPct val="100000"/>
              </a:lnSpc>
              <a:spcBef>
                <a:spcPts val="0"/>
              </a:spcBef>
              <a:spcAft>
                <a:spcPts val="1200"/>
              </a:spcAft>
              <a:buFontTx/>
              <a:buNone/>
              <a:defRPr sz="2600" b="1">
                <a:solidFill>
                  <a:schemeClr val="tx1"/>
                </a:solidFill>
              </a:defRPr>
            </a:lvl1pPr>
            <a:lvl2pPr marL="0">
              <a:lnSpc>
                <a:spcPct val="110000"/>
              </a:lnSpc>
              <a:spcBef>
                <a:spcPts val="0"/>
              </a:spcBef>
              <a:buFontTx/>
              <a:buNone/>
              <a:defRPr sz="1600" b="0">
                <a:solidFill>
                  <a:schemeClr val="tx1"/>
                </a:solidFill>
              </a:defRPr>
            </a:lvl2pPr>
            <a:lvl3pPr marL="0">
              <a:lnSpc>
                <a:spcPct val="100000"/>
              </a:lnSpc>
              <a:spcBef>
                <a:spcPts val="0"/>
              </a:spcBef>
              <a:buFontTx/>
              <a:buNone/>
              <a:defRPr sz="1600" b="0">
                <a:solidFill>
                  <a:schemeClr val="tx1"/>
                </a:solidFill>
              </a:defRPr>
            </a:lvl3pPr>
            <a:lvl4pPr marL="0" indent="0">
              <a:lnSpc>
                <a:spcPct val="100000"/>
              </a:lnSpc>
              <a:spcBef>
                <a:spcPts val="0"/>
              </a:spcBef>
              <a:buFontTx/>
              <a:buNone/>
              <a:defRPr sz="1600" b="0">
                <a:solidFill>
                  <a:schemeClr val="tx1"/>
                </a:solidFill>
              </a:defRPr>
            </a:lvl4pPr>
            <a:lvl5pPr marL="0" indent="0">
              <a:lnSpc>
                <a:spcPct val="100000"/>
              </a:lnSpc>
              <a:spcBef>
                <a:spcPts val="0"/>
              </a:spcBef>
              <a:buFontTx/>
              <a:buNone/>
              <a:defRPr sz="1600" b="0">
                <a:solidFill>
                  <a:schemeClr val="tx1"/>
                </a:solidFill>
              </a:defRPr>
            </a:lvl5pPr>
            <a:lvl6pPr>
              <a:defRPr/>
            </a:lvl6pPr>
          </a:lstStyle>
          <a:p>
            <a:r>
              <a:rPr lang="fr-FR" dirty="0"/>
              <a:t>Titre de premier niveau</a:t>
            </a:r>
          </a:p>
          <a:p>
            <a:pPr lvl="1"/>
            <a:r>
              <a:rPr lang="fr-FR" dirty="0"/>
              <a:t>Titre de niveau 2</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11" name="Espace réservé du texte 7"/>
          <p:cNvSpPr>
            <a:spLocks noGrp="1"/>
          </p:cNvSpPr>
          <p:nvPr>
            <p:ph type="body" sz="quarter" idx="16" hasCustomPrompt="1"/>
          </p:nvPr>
        </p:nvSpPr>
        <p:spPr>
          <a:xfrm>
            <a:off x="1349409" y="4006225"/>
            <a:ext cx="3558459" cy="430887"/>
          </a:xfrm>
        </p:spPr>
        <p:txBody>
          <a:bodyPr/>
          <a:lstStyle>
            <a:lvl1pPr marL="0">
              <a:lnSpc>
                <a:spcPct val="100000"/>
              </a:lnSpc>
              <a:spcBef>
                <a:spcPts val="0"/>
              </a:spcBef>
              <a:buFontTx/>
              <a:buNone/>
              <a:defRPr sz="1500" b="1" i="0"/>
            </a:lvl1pPr>
            <a:lvl2pPr marL="0">
              <a:lnSpc>
                <a:spcPct val="100000"/>
              </a:lnSpc>
              <a:spcBef>
                <a:spcPts val="0"/>
              </a:spcBef>
              <a:buFontTx/>
              <a:buNone/>
              <a:defRPr sz="1300" b="0" i="0">
                <a:solidFill>
                  <a:schemeClr val="tx2"/>
                </a:solidFill>
              </a:defRPr>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vl6pPr>
              <a:defRPr/>
            </a:lvl6pPr>
          </a:lstStyle>
          <a:p>
            <a:r>
              <a:rPr lang="fr-FR" dirty="0"/>
              <a:t>Titre de premier niveau</a:t>
            </a:r>
          </a:p>
          <a:p>
            <a:pPr lvl="1"/>
            <a:r>
              <a:rPr lang="fr-FR" dirty="0"/>
              <a:t>Titre de niveau 2</a:t>
            </a:r>
          </a:p>
        </p:txBody>
      </p:sp>
      <p:sp>
        <p:nvSpPr>
          <p:cNvPr id="13" name="Espace réservé pour une image  3"/>
          <p:cNvSpPr>
            <a:spLocks noGrp="1" noChangeAspect="1"/>
          </p:cNvSpPr>
          <p:nvPr>
            <p:ph type="pic" sz="quarter" idx="14"/>
          </p:nvPr>
        </p:nvSpPr>
        <p:spPr>
          <a:xfrm>
            <a:off x="1342777" y="1587388"/>
            <a:ext cx="2160000" cy="2160000"/>
          </a:xfrm>
          <a:prstGeom prst="ellipse">
            <a:avLst/>
          </a:prstGeom>
          <a:solidFill>
            <a:schemeClr val="bg2"/>
          </a:solidFill>
        </p:spPr>
        <p:txBody>
          <a:bodyPr anchor="ctr">
            <a:noAutofit/>
          </a:bodyPr>
          <a:lstStyle>
            <a:lvl1pPr algn="ctr">
              <a:defRPr sz="1200" b="0">
                <a:solidFill>
                  <a:schemeClr val="tx1"/>
                </a:solidFill>
              </a:defRPr>
            </a:lvl1pPr>
          </a:lstStyle>
          <a:p>
            <a:r>
              <a:rPr lang="fr-FR"/>
              <a:t>Cliquez sur l'icône pour ajouter une image</a:t>
            </a:r>
            <a:endParaRPr lang="fr-FR" dirty="0"/>
          </a:p>
        </p:txBody>
      </p:sp>
      <p:pic>
        <p:nvPicPr>
          <p:cNvPr id="10" name="Image 9">
            <a:extLst>
              <a:ext uri="{FF2B5EF4-FFF2-40B4-BE49-F238E27FC236}">
                <a16:creationId xmlns:a16="http://schemas.microsoft.com/office/drawing/2014/main" id="{2E123050-E790-3642-8D40-B7FAAF73CF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3474349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e + Visuel à droit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7367588" y="598170"/>
            <a:ext cx="4824412"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6036224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e + Visuel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6192000"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août 2022  | Politique RSE</a:t>
            </a:r>
          </a:p>
        </p:txBody>
      </p:sp>
      <p:sp>
        <p:nvSpPr>
          <p:cNvPr id="6"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36424633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e + Visuel 2/3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7380000"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août 2022  | Politique RSE</a:t>
            </a:r>
          </a:p>
        </p:txBody>
      </p:sp>
      <p:sp>
        <p:nvSpPr>
          <p:cNvPr id="6" name="Espace réservé du texte 7"/>
          <p:cNvSpPr>
            <a:spLocks noGrp="1"/>
          </p:cNvSpPr>
          <p:nvPr>
            <p:ph type="body" sz="quarter" idx="12" hasCustomPrompt="1"/>
          </p:nvPr>
        </p:nvSpPr>
        <p:spPr>
          <a:xfrm>
            <a:off x="7968208" y="1376772"/>
            <a:ext cx="3528392" cy="3155223"/>
          </a:xfrm>
        </p:spPr>
        <p:txBody>
          <a:bodyPr/>
          <a:lstStyle>
            <a:lvl1pPr>
              <a:defRPr/>
            </a:lvl1pPr>
            <a:lvl2pPr>
              <a:lnSpc>
                <a:spcPct val="120000"/>
              </a:lnSpc>
              <a:defRPr/>
            </a:lvl2pPr>
            <a:lvl3pPr>
              <a:lnSpc>
                <a:spcPct val="120000"/>
              </a:lnSpc>
              <a:defRPr/>
            </a:lvl3pPr>
            <a:lvl4pPr>
              <a:lnSpc>
                <a:spcPct val="120000"/>
              </a:lnSpc>
              <a:defRPr/>
            </a:lvl4pPr>
            <a:lvl5pPr>
              <a:lnSpc>
                <a:spcPct val="120000"/>
              </a:lnSpc>
              <a:defRPr/>
            </a:lvl5pPr>
            <a:lvl6pPr>
              <a:lnSpc>
                <a:spcPct val="120000"/>
              </a:lnSpc>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1697089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5" name="Espace réservé pour une image  3"/>
          <p:cNvSpPr>
            <a:spLocks noGrp="1"/>
          </p:cNvSpPr>
          <p:nvPr>
            <p:ph type="pic" sz="quarter" idx="14"/>
          </p:nvPr>
        </p:nvSpPr>
        <p:spPr>
          <a:xfrm>
            <a:off x="0"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7" name="Espace réservé du texte 7"/>
          <p:cNvSpPr>
            <a:spLocks noGrp="1"/>
          </p:cNvSpPr>
          <p:nvPr>
            <p:ph type="body" sz="quarter" idx="15" hasCustomPrompt="1"/>
          </p:nvPr>
        </p:nvSpPr>
        <p:spPr>
          <a:xfrm>
            <a:off x="13273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8" name="Espace réservé pour une image  3"/>
          <p:cNvSpPr>
            <a:spLocks noGrp="1"/>
          </p:cNvSpPr>
          <p:nvPr>
            <p:ph type="pic" sz="quarter" idx="16"/>
          </p:nvPr>
        </p:nvSpPr>
        <p:spPr>
          <a:xfrm>
            <a:off x="3300202"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9" name="Espace réservé du texte 7"/>
          <p:cNvSpPr>
            <a:spLocks noGrp="1"/>
          </p:cNvSpPr>
          <p:nvPr>
            <p:ph type="body" sz="quarter" idx="17" hasCustomPrompt="1"/>
          </p:nvPr>
        </p:nvSpPr>
        <p:spPr>
          <a:xfrm>
            <a:off x="3426368"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0" name="Espace réservé pour une image  3"/>
          <p:cNvSpPr>
            <a:spLocks noGrp="1"/>
          </p:cNvSpPr>
          <p:nvPr>
            <p:ph type="pic" sz="quarter" idx="18"/>
          </p:nvPr>
        </p:nvSpPr>
        <p:spPr>
          <a:xfrm>
            <a:off x="6378101"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11" name="Espace réservé du texte 7"/>
          <p:cNvSpPr>
            <a:spLocks noGrp="1"/>
          </p:cNvSpPr>
          <p:nvPr>
            <p:ph type="body" sz="quarter" idx="19" hasCustomPrompt="1"/>
          </p:nvPr>
        </p:nvSpPr>
        <p:spPr>
          <a:xfrm>
            <a:off x="6504267"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2" name="Espace réservé pour une image  3"/>
          <p:cNvSpPr>
            <a:spLocks noGrp="1"/>
          </p:cNvSpPr>
          <p:nvPr>
            <p:ph type="pic" sz="quarter" idx="20"/>
          </p:nvPr>
        </p:nvSpPr>
        <p:spPr>
          <a:xfrm>
            <a:off x="9456000"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13" name="Espace réservé du texte 7"/>
          <p:cNvSpPr>
            <a:spLocks noGrp="1"/>
          </p:cNvSpPr>
          <p:nvPr>
            <p:ph type="body" sz="quarter" idx="21" hasCustomPrompt="1"/>
          </p:nvPr>
        </p:nvSpPr>
        <p:spPr>
          <a:xfrm>
            <a:off x="958216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Tree>
    <p:extLst>
      <p:ext uri="{BB962C8B-B14F-4D97-AF65-F5344CB8AC3E}">
        <p14:creationId xmlns:p14="http://schemas.microsoft.com/office/powerpoint/2010/main" val="40856958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a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4" name="Espace réservé du tableau 13"/>
          <p:cNvSpPr>
            <a:spLocks noGrp="1"/>
          </p:cNvSpPr>
          <p:nvPr>
            <p:ph type="tbl" sz="quarter" idx="22"/>
          </p:nvPr>
        </p:nvSpPr>
        <p:spPr>
          <a:xfrm>
            <a:off x="1019436" y="2168860"/>
            <a:ext cx="5076563" cy="3158450"/>
          </a:xfrm>
          <a:solidFill>
            <a:schemeClr val="bg2"/>
          </a:solidFill>
        </p:spPr>
        <p:txBody>
          <a:bodyPr vert="horz" wrap="square" lIns="36000" tIns="0" rIns="36000" bIns="0" rtlCol="0" anchor="ctr">
            <a:noAutofit/>
          </a:bodyPr>
          <a:lstStyle>
            <a:lvl1pPr>
              <a:defRPr lang="fr-FR" sz="1200" b="0">
                <a:solidFill>
                  <a:schemeClr val="tx1"/>
                </a:solidFill>
              </a:defRPr>
            </a:lvl1pPr>
          </a:lstStyle>
          <a:p>
            <a:pPr lvl="0" algn="ctr"/>
            <a:r>
              <a:rPr lang="fr-FR"/>
              <a:t>Cliquez sur l'icône pour ajouter un tableau</a:t>
            </a:r>
          </a:p>
        </p:txBody>
      </p:sp>
      <p:sp>
        <p:nvSpPr>
          <p:cNvPr id="15" name="Espace réservé du texte 7"/>
          <p:cNvSpPr>
            <a:spLocks noGrp="1"/>
          </p:cNvSpPr>
          <p:nvPr>
            <p:ph type="body" sz="quarter" idx="12" hasCustomPrompt="1"/>
          </p:nvPr>
        </p:nvSpPr>
        <p:spPr>
          <a:xfrm>
            <a:off x="6924092" y="1394194"/>
            <a:ext cx="4572583" cy="2462213"/>
          </a:xfrm>
        </p:spPr>
        <p:txBody>
          <a:bodyPr/>
          <a:lstStyle>
            <a:lvl1pPr marL="0">
              <a:buFontTx/>
              <a:buNone/>
              <a:defRPr sz="4000" b="1" i="0">
                <a:solidFill>
                  <a:schemeClr val="accent1"/>
                </a:solidFill>
              </a:defRPr>
            </a:lvl1pPr>
            <a:lvl2pPr marL="180000" indent="-180000">
              <a:lnSpc>
                <a:spcPct val="100000"/>
              </a:lnSpc>
              <a:spcBef>
                <a:spcPts val="300"/>
              </a:spcBef>
              <a:buFont typeface="Segoe UI" panose="020B0502040204020203" pitchFamily="34" charset="0"/>
              <a:buChar char="›"/>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Tree>
    <p:extLst>
      <p:ext uri="{BB962C8B-B14F-4D97-AF65-F5344CB8AC3E}">
        <p14:creationId xmlns:p14="http://schemas.microsoft.com/office/powerpoint/2010/main" val="397647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7572164" y="1376772"/>
            <a:ext cx="3924436" cy="2383729"/>
          </a:xfrm>
        </p:spPr>
        <p:txBody>
          <a:bodyPr/>
          <a:lstStyle>
            <a:lvl1pPr>
              <a:defRPr/>
            </a:lvl1pPr>
            <a:lvl2pPr>
              <a:defRPr b="1"/>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Espace réservé du graphique 5"/>
          <p:cNvSpPr>
            <a:spLocks noGrp="1"/>
          </p:cNvSpPr>
          <p:nvPr>
            <p:ph type="chart" sz="quarter" idx="23"/>
          </p:nvPr>
        </p:nvSpPr>
        <p:spPr>
          <a:xfrm>
            <a:off x="704337" y="1700808"/>
            <a:ext cx="5931723" cy="3672408"/>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spTree>
    <p:extLst>
      <p:ext uri="{BB962C8B-B14F-4D97-AF65-F5344CB8AC3E}">
        <p14:creationId xmlns:p14="http://schemas.microsoft.com/office/powerpoint/2010/main" val="15582127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blocs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a:ln>
            <a:noFill/>
          </a:ln>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Titre</a:t>
            </a:r>
          </a:p>
        </p:txBody>
      </p:sp>
      <p:sp>
        <p:nvSpPr>
          <p:cNvPr id="8" name="Espace réservé du texte 7"/>
          <p:cNvSpPr>
            <a:spLocks noGrp="1"/>
          </p:cNvSpPr>
          <p:nvPr>
            <p:ph type="body" sz="quarter" idx="12" hasCustomPrompt="1"/>
          </p:nvPr>
        </p:nvSpPr>
        <p:spPr>
          <a:xfrm>
            <a:off x="1163453"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9" name="Espace réservé du texte 7"/>
          <p:cNvSpPr>
            <a:spLocks noGrp="1"/>
          </p:cNvSpPr>
          <p:nvPr>
            <p:ph type="body" sz="quarter" idx="16" hasCustomPrompt="1"/>
          </p:nvPr>
        </p:nvSpPr>
        <p:spPr>
          <a:xfrm>
            <a:off x="3683732"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0" name="Espace réservé du texte 7"/>
          <p:cNvSpPr>
            <a:spLocks noGrp="1"/>
          </p:cNvSpPr>
          <p:nvPr>
            <p:ph type="body" sz="quarter" idx="17" hasCustomPrompt="1"/>
          </p:nvPr>
        </p:nvSpPr>
        <p:spPr>
          <a:xfrm>
            <a:off x="6168008"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2" name="Espace réservé du texte 7"/>
          <p:cNvSpPr>
            <a:spLocks noGrp="1"/>
          </p:cNvSpPr>
          <p:nvPr>
            <p:ph type="body" sz="quarter" idx="18" hasCustomPrompt="1"/>
          </p:nvPr>
        </p:nvSpPr>
        <p:spPr>
          <a:xfrm>
            <a:off x="8699718"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Tree>
    <p:extLst>
      <p:ext uri="{BB962C8B-B14F-4D97-AF65-F5344CB8AC3E}">
        <p14:creationId xmlns:p14="http://schemas.microsoft.com/office/powerpoint/2010/main" val="321244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nd bleu libre">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5" name="Image 4" descr="Une image contenant dessin&#10;&#10;Description générée automatiquement">
            <a:extLst>
              <a:ext uri="{FF2B5EF4-FFF2-40B4-BE49-F238E27FC236}">
                <a16:creationId xmlns:a16="http://schemas.microsoft.com/office/drawing/2014/main" id="{FBB58FAD-ABE4-49D9-A948-BE1A9DDDC2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2250835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re seul">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176969128"/>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AQ">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p:nvPr>
        </p:nvSpPr>
        <p:spPr>
          <a:xfrm>
            <a:off x="6384032" y="2065806"/>
            <a:ext cx="4716599" cy="3031599"/>
          </a:xfrm>
        </p:spPr>
        <p:txBody>
          <a:bodyPr anchor="t"/>
          <a:lstStyle>
            <a:lvl1pPr>
              <a:lnSpc>
                <a:spcPct val="110000"/>
              </a:lnSpc>
              <a:defRPr sz="6000">
                <a:solidFill>
                  <a:schemeClr val="bg1"/>
                </a:solidFill>
              </a:defRPr>
            </a:lvl1pPr>
          </a:lstStyle>
          <a:p>
            <a:r>
              <a:rPr lang="fr-FR"/>
              <a:t>Modifiez le style du titre</a:t>
            </a:r>
            <a:endParaRPr lang="fr-FR" dirty="0"/>
          </a:p>
        </p:txBody>
      </p:sp>
      <p:pic>
        <p:nvPicPr>
          <p:cNvPr id="3" name="Image 2">
            <a:extLst>
              <a:ext uri="{FF2B5EF4-FFF2-40B4-BE49-F238E27FC236}">
                <a16:creationId xmlns:a16="http://schemas.microsoft.com/office/drawing/2014/main" id="{8981C53B-4986-204B-8562-304F54D65D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43472" y="1844824"/>
            <a:ext cx="3473564" cy="3473564"/>
          </a:xfrm>
          <a:prstGeom prst="rect">
            <a:avLst/>
          </a:prstGeom>
        </p:spPr>
      </p:pic>
      <p:pic>
        <p:nvPicPr>
          <p:cNvPr id="5" name="Image 4">
            <a:extLst>
              <a:ext uri="{FF2B5EF4-FFF2-40B4-BE49-F238E27FC236}">
                <a16:creationId xmlns:a16="http://schemas.microsoft.com/office/drawing/2014/main" id="{ECCB9E12-7933-48BD-B66B-7F35215A36A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Tree>
    <p:extLst>
      <p:ext uri="{BB962C8B-B14F-4D97-AF65-F5344CB8AC3E}">
        <p14:creationId xmlns:p14="http://schemas.microsoft.com/office/powerpoint/2010/main" val="33382514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lôture">
    <p:bg>
      <p:bgPr>
        <a:solidFill>
          <a:schemeClr val="accent3"/>
        </a:solidFill>
        <a:effectLst/>
      </p:bgPr>
    </p:bg>
    <p:spTree>
      <p:nvGrpSpPr>
        <p:cNvPr id="1" name=""/>
        <p:cNvGrpSpPr/>
        <p:nvPr/>
      </p:nvGrpSpPr>
      <p:grpSpPr>
        <a:xfrm>
          <a:off x="0" y="0"/>
          <a:ext cx="0" cy="0"/>
          <a:chOff x="0" y="0"/>
          <a:chExt cx="0" cy="0"/>
        </a:xfrm>
      </p:grpSpPr>
      <p:sp>
        <p:nvSpPr>
          <p:cNvPr id="5" name="Sous-titre 2"/>
          <p:cNvSpPr>
            <a:spLocks noGrp="1"/>
          </p:cNvSpPr>
          <p:nvPr>
            <p:ph type="subTitle" idx="1" hasCustomPrompt="1"/>
          </p:nvPr>
        </p:nvSpPr>
        <p:spPr>
          <a:xfrm>
            <a:off x="4505901" y="2805752"/>
            <a:ext cx="6552803" cy="1246495"/>
          </a:xfrm>
        </p:spPr>
        <p:txBody>
          <a:bodyPr/>
          <a:lstStyle>
            <a:lvl1pPr marL="0" indent="0" algn="l">
              <a:lnSpc>
                <a:spcPct val="90000"/>
              </a:lnSpc>
              <a:buNone/>
              <a:defRPr sz="9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Clôture</a:t>
            </a:r>
          </a:p>
        </p:txBody>
      </p:sp>
      <p:pic>
        <p:nvPicPr>
          <p:cNvPr id="7" name="Imag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
        <p:nvSpPr>
          <p:cNvPr id="8" name="object 4"/>
          <p:cNvSpPr/>
          <p:nvPr userDrawn="1"/>
        </p:nvSpPr>
        <p:spPr>
          <a:xfrm>
            <a:off x="1847528" y="908720"/>
            <a:ext cx="2736304" cy="3384376"/>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662"/>
          </a:p>
        </p:txBody>
      </p:sp>
    </p:spTree>
    <p:extLst>
      <p:ext uri="{BB962C8B-B14F-4D97-AF65-F5344CB8AC3E}">
        <p14:creationId xmlns:p14="http://schemas.microsoft.com/office/powerpoint/2010/main" val="1536411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EC311B7-B4C2-4AE7-ACBB-0A896248E560}"/>
              </a:ext>
            </a:extLst>
          </p:cNvPr>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a:extLst>
              <a:ext uri="{FF2B5EF4-FFF2-40B4-BE49-F238E27FC236}">
                <a16:creationId xmlns:a16="http://schemas.microsoft.com/office/drawing/2014/main" id="{F7E73A05-B033-411A-9CDE-769F5463E11B}"/>
              </a:ext>
            </a:extLst>
          </p:cNvPr>
          <p:cNvSpPr>
            <a:spLocks noGrp="1"/>
          </p:cNvSpPr>
          <p:nvPr>
            <p:ph type="sldNum" sz="quarter" idx="11"/>
          </p:nvPr>
        </p:nvSpPr>
        <p:spPr/>
        <p:txBody>
          <a:bodyPr/>
          <a:lstStyle>
            <a:lvl1pPr>
              <a:defRPr>
                <a:solidFill>
                  <a:schemeClr val="bg1"/>
                </a:solidFill>
              </a:defRPr>
            </a:lvl1pPr>
          </a:lstStyle>
          <a:p>
            <a:fld id="{72F7D735-2684-4015-BC38-8C62B24B466E}" type="slidenum">
              <a:rPr lang="fr-FR" smtClean="0"/>
              <a:pPr/>
              <a:t>‹N°›</a:t>
            </a:fld>
            <a:endParaRPr lang="fr-FR" dirty="0"/>
          </a:p>
        </p:txBody>
      </p:sp>
      <p:pic>
        <p:nvPicPr>
          <p:cNvPr id="7" name="Image 6" descr="Une image contenant dessin&#10;&#10;Description générée automatiquement">
            <a:extLst>
              <a:ext uri="{FF2B5EF4-FFF2-40B4-BE49-F238E27FC236}">
                <a16:creationId xmlns:a16="http://schemas.microsoft.com/office/drawing/2014/main" id="{67BB0400-8409-4D85-A927-56A61C1D7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51307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nd blanc libre">
    <p:bg>
      <p:bgPr>
        <a:solidFill>
          <a:schemeClr val="bg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tx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6" name="Image 5">
            <a:extLst>
              <a:ext uri="{FF2B5EF4-FFF2-40B4-BE49-F238E27FC236}">
                <a16:creationId xmlns:a16="http://schemas.microsoft.com/office/drawing/2014/main" id="{43486C2C-C84D-5C4B-A75C-FE84278315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87642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iffre clé">
    <p:bg>
      <p:bgPr>
        <a:solidFill>
          <a:schemeClr val="tx1"/>
        </a:solidFill>
        <a:effectLst/>
      </p:bgPr>
    </p:bg>
    <p:spTree>
      <p:nvGrpSpPr>
        <p:cNvPr id="1" name=""/>
        <p:cNvGrpSpPr/>
        <p:nvPr/>
      </p:nvGrpSpPr>
      <p:grpSpPr>
        <a:xfrm>
          <a:off x="0" y="0"/>
          <a:ext cx="0" cy="0"/>
          <a:chOff x="0" y="0"/>
          <a:chExt cx="0" cy="0"/>
        </a:xfrm>
      </p:grpSpPr>
      <p:pic>
        <p:nvPicPr>
          <p:cNvPr id="7" name="Image 6" descr="Une image contenant objet&#10;&#10;Description générée automatiquement">
            <a:extLst>
              <a:ext uri="{FF2B5EF4-FFF2-40B4-BE49-F238E27FC236}">
                <a16:creationId xmlns:a16="http://schemas.microsoft.com/office/drawing/2014/main" id="{D9FFBD9D-BEB8-48C9-B529-E9125F2E6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0744" y="1524630"/>
            <a:ext cx="5760640" cy="8148130"/>
          </a:xfrm>
          <a:prstGeom prst="rect">
            <a:avLst/>
          </a:prstGeom>
        </p:spPr>
      </p:pic>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524630"/>
            <a:ext cx="8352928" cy="3393237"/>
          </a:xfrm>
        </p:spPr>
        <p:txBody>
          <a:bodyPr anchor="b"/>
          <a:lstStyle>
            <a:lvl1pPr marL="0" algn="ctr">
              <a:lnSpc>
                <a:spcPct val="90000"/>
              </a:lnSpc>
              <a:buFontTx/>
              <a:buNone/>
              <a:defRPr sz="24500" b="1" i="0" spc="-1000" baseline="0"/>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4579312"/>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10" name="Image 9" descr="Une image contenant dessin&#10;&#10;Description générée automatiquement">
            <a:extLst>
              <a:ext uri="{FF2B5EF4-FFF2-40B4-BE49-F238E27FC236}">
                <a16:creationId xmlns:a16="http://schemas.microsoft.com/office/drawing/2014/main" id="{AD0C6FA6-6133-45BF-B9B4-686EEDB3E7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25042063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5325" y="164066"/>
            <a:ext cx="10801350" cy="307777"/>
          </a:xfrm>
          <a:prstGeom prst="rect">
            <a:avLst/>
          </a:prstGeom>
        </p:spPr>
        <p:txBody>
          <a:bodyPr vert="horz" wrap="square" lIns="36000" tIns="0" rIns="36000" bIns="0" rtlCol="0" anchor="ctr">
            <a:spAutoFit/>
          </a:bodyPr>
          <a:lstStyle/>
          <a:p>
            <a:r>
              <a:rPr lang="fr-FR" dirty="0"/>
              <a:t>Modifiez le style du titre</a:t>
            </a:r>
          </a:p>
        </p:txBody>
      </p:sp>
      <p:sp>
        <p:nvSpPr>
          <p:cNvPr id="3" name="Espace réservé du texte 2"/>
          <p:cNvSpPr>
            <a:spLocks noGrp="1"/>
          </p:cNvSpPr>
          <p:nvPr>
            <p:ph type="body" idx="1"/>
          </p:nvPr>
        </p:nvSpPr>
        <p:spPr>
          <a:xfrm>
            <a:off x="695325" y="1376772"/>
            <a:ext cx="10801350" cy="2284215"/>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
        <p:nvSpPr>
          <p:cNvPr id="5" name="Espace réservé du pied de page 4"/>
          <p:cNvSpPr>
            <a:spLocks noGrp="1"/>
          </p:cNvSpPr>
          <p:nvPr>
            <p:ph type="ftr" sz="quarter" idx="3"/>
          </p:nvPr>
        </p:nvSpPr>
        <p:spPr>
          <a:xfrm>
            <a:off x="983432" y="6500770"/>
            <a:ext cx="5040000" cy="123111"/>
          </a:xfrm>
          <a:prstGeom prst="rect">
            <a:avLst/>
          </a:prstGeom>
        </p:spPr>
        <p:txBody>
          <a:bodyPr vert="horz" lIns="36000" tIns="0" rIns="36000" bIns="0" rtlCol="0" anchor="ctr">
            <a:spAutoFit/>
          </a:bodyPr>
          <a:lstStyle>
            <a:lvl1pPr marL="0" indent="0" algn="l">
              <a:lnSpc>
                <a:spcPct val="100000"/>
              </a:lnSpc>
              <a:spcBef>
                <a:spcPts val="0"/>
              </a:spcBef>
              <a:defRPr sz="800" b="1">
                <a:solidFill>
                  <a:schemeClr val="tx1"/>
                </a:solidFill>
              </a:defRPr>
            </a:lvl1pPr>
          </a:lstStyle>
          <a:p>
            <a:r>
              <a:rPr lang="fr-FR"/>
              <a:t>août 2022  | Politique RSE</a:t>
            </a:r>
            <a:endParaRPr lang="fr-FR" dirty="0"/>
          </a:p>
        </p:txBody>
      </p:sp>
      <p:cxnSp>
        <p:nvCxnSpPr>
          <p:cNvPr id="10" name="Connecteur droit 9"/>
          <p:cNvCxnSpPr/>
          <p:nvPr/>
        </p:nvCxnSpPr>
        <p:spPr>
          <a:xfrm>
            <a:off x="0" y="576000"/>
            <a:ext cx="12200219"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4"/>
          </p:nvPr>
        </p:nvSpPr>
        <p:spPr>
          <a:xfrm>
            <a:off x="681528" y="6507292"/>
            <a:ext cx="263460" cy="123111"/>
          </a:xfrm>
          <a:prstGeom prst="rect">
            <a:avLst/>
          </a:prstGeom>
        </p:spPr>
        <p:txBody>
          <a:bodyPr vert="horz" wrap="none" lIns="36000" tIns="0" rIns="36000" bIns="0" rtlCol="0" anchor="ctr">
            <a:spAutoFit/>
          </a:bodyPr>
          <a:lstStyle>
            <a:lvl1pPr algn="l">
              <a:defRPr lang="fr-FR" sz="800" b="1" smtClean="0">
                <a:solidFill>
                  <a:schemeClr val="tx2"/>
                </a:solidFill>
              </a:defRPr>
            </a:lvl1pPr>
          </a:lstStyle>
          <a:p>
            <a:fld id="{72F7D735-2684-4015-BC38-8C62B24B466E}" type="slidenum">
              <a:rPr lang="fr-FR" smtClean="0"/>
              <a:pPr/>
              <a:t>‹N°›</a:t>
            </a:fld>
            <a:endParaRPr lang="fr-FR" dirty="0"/>
          </a:p>
        </p:txBody>
      </p:sp>
      <p:pic>
        <p:nvPicPr>
          <p:cNvPr id="9" name="Image 8">
            <a:extLst>
              <a:ext uri="{FF2B5EF4-FFF2-40B4-BE49-F238E27FC236}">
                <a16:creationId xmlns:a16="http://schemas.microsoft.com/office/drawing/2014/main" id="{2657C415-651B-3241-8AB0-1BCF9DB3B237}"/>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1827637651"/>
      </p:ext>
    </p:extLst>
  </p:cSld>
  <p:clrMap bg1="lt1" tx1="dk1" bg2="lt2" tx2="dk2" accent1="accent1" accent2="accent2" accent3="accent3" accent4="accent4" accent5="accent5" accent6="accent6" hlink="hlink" folHlink="folHlink"/>
  <p:sldLayoutIdLst>
    <p:sldLayoutId id="2147483718" r:id="rId1"/>
    <p:sldLayoutId id="2147483657" r:id="rId2"/>
    <p:sldLayoutId id="2147483664" r:id="rId3"/>
    <p:sldLayoutId id="2147483702" r:id="rId4"/>
    <p:sldLayoutId id="2147483703" r:id="rId5"/>
    <p:sldLayoutId id="2147483680" r:id="rId6"/>
    <p:sldLayoutId id="2147483699" r:id="rId7"/>
    <p:sldLayoutId id="2147483681" r:id="rId8"/>
    <p:sldLayoutId id="2147483655" r:id="rId9"/>
    <p:sldLayoutId id="2147483700" r:id="rId10"/>
    <p:sldLayoutId id="2147483674" r:id="rId11"/>
    <p:sldLayoutId id="2147483714" r:id="rId12"/>
    <p:sldLayoutId id="2147483678" r:id="rId13"/>
    <p:sldLayoutId id="2147483701" r:id="rId14"/>
    <p:sldLayoutId id="2147483669" r:id="rId15"/>
    <p:sldLayoutId id="2147483671" r:id="rId16"/>
    <p:sldLayoutId id="2147483650" r:id="rId17"/>
    <p:sldLayoutId id="2147483652" r:id="rId18"/>
    <p:sldLayoutId id="2147483672" r:id="rId19"/>
    <p:sldLayoutId id="2147483673" r:id="rId20"/>
    <p:sldLayoutId id="2147483682" r:id="rId21"/>
    <p:sldLayoutId id="2147483653" r:id="rId22"/>
    <p:sldLayoutId id="2147483654" r:id="rId23"/>
    <p:sldLayoutId id="2147483670" r:id="rId24"/>
    <p:sldLayoutId id="2147483675" r:id="rId25"/>
    <p:sldLayoutId id="2147483676" r:id="rId26"/>
    <p:sldLayoutId id="2147483679" r:id="rId27"/>
    <p:sldLayoutId id="2147483677" r:id="rId28"/>
    <p:sldLayoutId id="2147483656" r:id="rId29"/>
    <p:sldLayoutId id="2147483683" r:id="rId30"/>
    <p:sldLayoutId id="2147483684" r:id="rId31"/>
  </p:sldLayoutIdLst>
  <p:hf sldNum="0" hdr="0" dt="0"/>
  <p:txStyles>
    <p:titleStyle>
      <a:lvl1pPr marL="0" indent="0" algn="l" defTabSz="914400" rtl="0" eaLnBrk="1" latinLnBrk="0" hangingPunct="1">
        <a:lnSpc>
          <a:spcPct val="100000"/>
        </a:lnSpc>
        <a:spcBef>
          <a:spcPts val="0"/>
        </a:spcBef>
        <a:buNone/>
        <a:tabLst>
          <a:tab pos="536575" algn="l"/>
        </a:tabLst>
        <a:defRPr sz="20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0"/>
        </a:spcBef>
        <a:buFontTx/>
        <a:buNone/>
        <a:defRPr sz="3200" b="1" kern="1200">
          <a:solidFill>
            <a:schemeClr val="tx2"/>
          </a:solidFill>
          <a:latin typeface="+mn-lt"/>
          <a:ea typeface="+mn-ea"/>
          <a:cs typeface="+mn-cs"/>
        </a:defRPr>
      </a:lvl1pPr>
      <a:lvl2pPr marL="0" indent="0" algn="l" defTabSz="914400" rtl="0" eaLnBrk="1" latinLnBrk="0" hangingPunct="1">
        <a:lnSpc>
          <a:spcPct val="110000"/>
        </a:lnSpc>
        <a:spcBef>
          <a:spcPts val="1200"/>
        </a:spcBef>
        <a:buFontTx/>
        <a:buNone/>
        <a:defRPr sz="2200" b="1" kern="1200">
          <a:solidFill>
            <a:schemeClr val="tx1"/>
          </a:solidFill>
          <a:latin typeface="+mn-lt"/>
          <a:ea typeface="+mn-ea"/>
          <a:cs typeface="+mn-cs"/>
        </a:defRPr>
      </a:lvl2pPr>
      <a:lvl3pPr marL="0" indent="0" algn="l" defTabSz="914400" rtl="0" eaLnBrk="1" latinLnBrk="0" hangingPunct="1">
        <a:lnSpc>
          <a:spcPct val="120000"/>
        </a:lnSpc>
        <a:spcBef>
          <a:spcPts val="300"/>
        </a:spcBef>
        <a:buFontTx/>
        <a:buNone/>
        <a:defRPr sz="1600" kern="1200">
          <a:solidFill>
            <a:schemeClr val="tx1"/>
          </a:solidFill>
          <a:latin typeface="+mn-lt"/>
          <a:ea typeface="+mn-ea"/>
          <a:cs typeface="+mn-cs"/>
        </a:defRPr>
      </a:lvl3pPr>
      <a:lvl4pPr marL="180000" indent="-180000" algn="l" defTabSz="914400" rtl="0" eaLnBrk="1" latinLnBrk="0" hangingPunct="1">
        <a:lnSpc>
          <a:spcPct val="120000"/>
        </a:lnSpc>
        <a:spcBef>
          <a:spcPts val="300"/>
        </a:spcBef>
        <a:buClr>
          <a:schemeClr val="tx2"/>
        </a:buClr>
        <a:buFont typeface="Symbol" panose="05050102010706020507" pitchFamily="18" charset="2"/>
        <a:buChar char="·"/>
        <a:defRPr sz="1600" kern="1200">
          <a:solidFill>
            <a:schemeClr val="tx1"/>
          </a:solidFill>
          <a:latin typeface="+mn-lt"/>
          <a:ea typeface="+mn-ea"/>
          <a:cs typeface="+mn-cs"/>
        </a:defRPr>
      </a:lvl4pPr>
      <a:lvl5pPr marL="360000" indent="-180000" algn="l" defTabSz="914400" rtl="0" eaLnBrk="1" latinLnBrk="0" hangingPunct="1">
        <a:lnSpc>
          <a:spcPct val="120000"/>
        </a:lnSpc>
        <a:spcBef>
          <a:spcPts val="300"/>
        </a:spcBef>
        <a:buClrTx/>
        <a:buFont typeface="Arial"/>
        <a:buChar char="•"/>
        <a:defRPr sz="1400" i="0" kern="1200">
          <a:solidFill>
            <a:schemeClr val="tx2"/>
          </a:solidFill>
          <a:latin typeface="+mn-lt"/>
          <a:ea typeface="+mn-ea"/>
          <a:cs typeface="+mn-cs"/>
        </a:defRPr>
      </a:lvl5pPr>
      <a:lvl6pPr marL="360000" indent="0" algn="l" defTabSz="914400" rtl="0" eaLnBrk="1" latinLnBrk="0" hangingPunct="1">
        <a:lnSpc>
          <a:spcPct val="120000"/>
        </a:lnSpc>
        <a:spcBef>
          <a:spcPts val="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38" userDrawn="1">
          <p15:clr>
            <a:srgbClr val="F26B43"/>
          </p15:clr>
        </p15:guide>
        <p15:guide id="4" pos="7242" userDrawn="1">
          <p15:clr>
            <a:srgbClr val="F26B43"/>
          </p15:clr>
        </p15:guide>
        <p15:guide id="5" orient="horz" pos="867" userDrawn="1">
          <p15:clr>
            <a:srgbClr val="F26B43"/>
          </p15:clr>
        </p15:guide>
        <p15:guide id="6" orient="horz" pos="39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5325" y="164066"/>
            <a:ext cx="10801350" cy="307777"/>
          </a:xfrm>
          <a:prstGeom prst="rect">
            <a:avLst/>
          </a:prstGeom>
        </p:spPr>
        <p:txBody>
          <a:bodyPr vert="horz" wrap="square" lIns="36000" tIns="0" rIns="36000" bIns="0" rtlCol="0" anchor="ctr">
            <a:spAutoFit/>
          </a:bodyPr>
          <a:lstStyle/>
          <a:p>
            <a:r>
              <a:rPr lang="fr-FR" dirty="0"/>
              <a:t>Modifiez le style du titre</a:t>
            </a:r>
          </a:p>
        </p:txBody>
      </p:sp>
      <p:sp>
        <p:nvSpPr>
          <p:cNvPr id="3" name="Espace réservé du texte 2"/>
          <p:cNvSpPr>
            <a:spLocks noGrp="1"/>
          </p:cNvSpPr>
          <p:nvPr>
            <p:ph type="body" idx="1"/>
          </p:nvPr>
        </p:nvSpPr>
        <p:spPr>
          <a:xfrm>
            <a:off x="695325" y="1376772"/>
            <a:ext cx="10801350" cy="2284215"/>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
        <p:nvSpPr>
          <p:cNvPr id="5" name="Espace réservé du pied de page 4"/>
          <p:cNvSpPr>
            <a:spLocks noGrp="1"/>
          </p:cNvSpPr>
          <p:nvPr>
            <p:ph type="ftr" sz="quarter" idx="3"/>
          </p:nvPr>
        </p:nvSpPr>
        <p:spPr>
          <a:xfrm>
            <a:off x="983432" y="6500770"/>
            <a:ext cx="5040000" cy="123111"/>
          </a:xfrm>
          <a:prstGeom prst="rect">
            <a:avLst/>
          </a:prstGeom>
        </p:spPr>
        <p:txBody>
          <a:bodyPr vert="horz" lIns="36000" tIns="0" rIns="36000" bIns="0" rtlCol="0" anchor="ctr">
            <a:spAutoFit/>
          </a:bodyPr>
          <a:lstStyle>
            <a:lvl1pPr marL="0" indent="0" algn="l">
              <a:lnSpc>
                <a:spcPct val="100000"/>
              </a:lnSpc>
              <a:spcBef>
                <a:spcPts val="0"/>
              </a:spcBef>
              <a:defRPr sz="800" b="1">
                <a:solidFill>
                  <a:schemeClr val="tx1"/>
                </a:solidFill>
              </a:defRPr>
            </a:lvl1pPr>
          </a:lstStyle>
          <a:p>
            <a:r>
              <a:rPr lang="fr-FR"/>
              <a:t>août 2022  | Politique RSE</a:t>
            </a:r>
            <a:endParaRPr lang="fr-FR" dirty="0"/>
          </a:p>
        </p:txBody>
      </p:sp>
      <p:cxnSp>
        <p:nvCxnSpPr>
          <p:cNvPr id="10" name="Connecteur droit 9"/>
          <p:cNvCxnSpPr/>
          <p:nvPr/>
        </p:nvCxnSpPr>
        <p:spPr>
          <a:xfrm>
            <a:off x="0" y="576000"/>
            <a:ext cx="12200219"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4"/>
          </p:nvPr>
        </p:nvSpPr>
        <p:spPr>
          <a:xfrm>
            <a:off x="681528" y="6507292"/>
            <a:ext cx="263460" cy="123111"/>
          </a:xfrm>
          <a:prstGeom prst="rect">
            <a:avLst/>
          </a:prstGeom>
        </p:spPr>
        <p:txBody>
          <a:bodyPr vert="horz" wrap="none" lIns="36000" tIns="0" rIns="36000" bIns="0" rtlCol="0" anchor="ctr">
            <a:spAutoFit/>
          </a:bodyPr>
          <a:lstStyle>
            <a:lvl1pPr algn="l">
              <a:defRPr lang="fr-FR" sz="800" b="1" smtClean="0">
                <a:solidFill>
                  <a:schemeClr val="tx2"/>
                </a:solidFill>
              </a:defRPr>
            </a:lvl1pPr>
          </a:lstStyle>
          <a:p>
            <a:fld id="{72F7D735-2684-4015-BC38-8C62B24B466E}" type="slidenum">
              <a:rPr lang="fr-FR" smtClean="0"/>
              <a:pPr/>
              <a:t>‹N°›</a:t>
            </a:fld>
            <a:endParaRPr lang="fr-FR" dirty="0"/>
          </a:p>
        </p:txBody>
      </p:sp>
      <p:pic>
        <p:nvPicPr>
          <p:cNvPr id="9" name="Image 8">
            <a:extLst>
              <a:ext uri="{FF2B5EF4-FFF2-40B4-BE49-F238E27FC236}">
                <a16:creationId xmlns:a16="http://schemas.microsoft.com/office/drawing/2014/main" id="{2657C415-651B-3241-8AB0-1BCF9DB3B237}"/>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232444803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Lst>
  <p:hf sldNum="0" hdr="0" dt="0"/>
  <p:txStyles>
    <p:titleStyle>
      <a:lvl1pPr marL="0" indent="0" algn="l" defTabSz="914400" rtl="0" eaLnBrk="1" latinLnBrk="0" hangingPunct="1">
        <a:lnSpc>
          <a:spcPct val="100000"/>
        </a:lnSpc>
        <a:spcBef>
          <a:spcPts val="0"/>
        </a:spcBef>
        <a:buNone/>
        <a:tabLst>
          <a:tab pos="536575" algn="l"/>
        </a:tabLst>
        <a:defRPr sz="20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0"/>
        </a:spcBef>
        <a:buFontTx/>
        <a:buNone/>
        <a:defRPr sz="3200" b="1" kern="1200">
          <a:solidFill>
            <a:schemeClr val="tx2"/>
          </a:solidFill>
          <a:latin typeface="+mn-lt"/>
          <a:ea typeface="+mn-ea"/>
          <a:cs typeface="+mn-cs"/>
        </a:defRPr>
      </a:lvl1pPr>
      <a:lvl2pPr marL="0" indent="0" algn="l" defTabSz="914400" rtl="0" eaLnBrk="1" latinLnBrk="0" hangingPunct="1">
        <a:lnSpc>
          <a:spcPct val="110000"/>
        </a:lnSpc>
        <a:spcBef>
          <a:spcPts val="1200"/>
        </a:spcBef>
        <a:buFontTx/>
        <a:buNone/>
        <a:defRPr sz="2200" b="1" kern="1200">
          <a:solidFill>
            <a:schemeClr val="tx1"/>
          </a:solidFill>
          <a:latin typeface="+mn-lt"/>
          <a:ea typeface="+mn-ea"/>
          <a:cs typeface="+mn-cs"/>
        </a:defRPr>
      </a:lvl2pPr>
      <a:lvl3pPr marL="0" indent="0" algn="l" defTabSz="914400" rtl="0" eaLnBrk="1" latinLnBrk="0" hangingPunct="1">
        <a:lnSpc>
          <a:spcPct val="120000"/>
        </a:lnSpc>
        <a:spcBef>
          <a:spcPts val="300"/>
        </a:spcBef>
        <a:buFontTx/>
        <a:buNone/>
        <a:defRPr sz="1600" kern="1200">
          <a:solidFill>
            <a:schemeClr val="tx1"/>
          </a:solidFill>
          <a:latin typeface="+mn-lt"/>
          <a:ea typeface="+mn-ea"/>
          <a:cs typeface="+mn-cs"/>
        </a:defRPr>
      </a:lvl3pPr>
      <a:lvl4pPr marL="180000" indent="-180000" algn="l" defTabSz="914400" rtl="0" eaLnBrk="1" latinLnBrk="0" hangingPunct="1">
        <a:lnSpc>
          <a:spcPct val="120000"/>
        </a:lnSpc>
        <a:spcBef>
          <a:spcPts val="300"/>
        </a:spcBef>
        <a:buClr>
          <a:schemeClr val="tx2"/>
        </a:buClr>
        <a:buFont typeface="Symbol" panose="05050102010706020507" pitchFamily="18" charset="2"/>
        <a:buChar char="·"/>
        <a:defRPr sz="1600" kern="1200">
          <a:solidFill>
            <a:schemeClr val="tx1"/>
          </a:solidFill>
          <a:latin typeface="+mn-lt"/>
          <a:ea typeface="+mn-ea"/>
          <a:cs typeface="+mn-cs"/>
        </a:defRPr>
      </a:lvl4pPr>
      <a:lvl5pPr marL="360000" indent="-180000" algn="l" defTabSz="914400" rtl="0" eaLnBrk="1" latinLnBrk="0" hangingPunct="1">
        <a:lnSpc>
          <a:spcPct val="120000"/>
        </a:lnSpc>
        <a:spcBef>
          <a:spcPts val="300"/>
        </a:spcBef>
        <a:buClrTx/>
        <a:buFont typeface="Arial"/>
        <a:buChar char="•"/>
        <a:defRPr sz="1400" i="0" kern="1200">
          <a:solidFill>
            <a:schemeClr val="tx2"/>
          </a:solidFill>
          <a:latin typeface="+mn-lt"/>
          <a:ea typeface="+mn-ea"/>
          <a:cs typeface="+mn-cs"/>
        </a:defRPr>
      </a:lvl5pPr>
      <a:lvl6pPr marL="360000" indent="0" algn="l" defTabSz="914400" rtl="0" eaLnBrk="1" latinLnBrk="0" hangingPunct="1">
        <a:lnSpc>
          <a:spcPct val="120000"/>
        </a:lnSpc>
        <a:spcBef>
          <a:spcPts val="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438">
          <p15:clr>
            <a:srgbClr val="F26B43"/>
          </p15:clr>
        </p15:guide>
        <p15:guide id="4" pos="7242">
          <p15:clr>
            <a:srgbClr val="F26B43"/>
          </p15:clr>
        </p15:guide>
        <p15:guide id="5" orient="horz" pos="867">
          <p15:clr>
            <a:srgbClr val="F26B43"/>
          </p15:clr>
        </p15:guide>
        <p15:guide id="6" orient="horz" pos="39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hyperlink" Target="https://www.cegid.com/fr/declaration-daccessibilite-cegid-talentsoft/"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9ABE0F-278A-49CA-86E8-F6B3353DA242}"/>
              </a:ext>
            </a:extLst>
          </p:cNvPr>
          <p:cNvSpPr/>
          <p:nvPr/>
        </p:nvSpPr>
        <p:spPr>
          <a:xfrm>
            <a:off x="10344472" y="5805264"/>
            <a:ext cx="1512168" cy="737842"/>
          </a:xfrm>
          <a:prstGeom prst="rect">
            <a:avLst/>
          </a:prstGeom>
          <a:solidFill>
            <a:schemeClr val="accent4">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6" name="Image 5" descr="Une image contenant lumière, pièce&#10;&#10;Description générée automatiquement">
            <a:extLst>
              <a:ext uri="{FF2B5EF4-FFF2-40B4-BE49-F238E27FC236}">
                <a16:creationId xmlns:a16="http://schemas.microsoft.com/office/drawing/2014/main" id="{80FEC0CB-90F9-4A1A-A3C2-35D0BCDCE9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073"/>
          <a:stretch/>
        </p:blipFill>
        <p:spPr>
          <a:xfrm>
            <a:off x="335360" y="157447"/>
            <a:ext cx="11632188" cy="6543106"/>
          </a:xfrm>
          <a:prstGeom prst="rect">
            <a:avLst/>
          </a:prstGeom>
        </p:spPr>
      </p:pic>
      <p:sp>
        <p:nvSpPr>
          <p:cNvPr id="2" name="Titre 1">
            <a:extLst>
              <a:ext uri="{FF2B5EF4-FFF2-40B4-BE49-F238E27FC236}">
                <a16:creationId xmlns:a16="http://schemas.microsoft.com/office/drawing/2014/main" id="{BD9DC35D-8A54-431A-883F-1497DC0DB441}"/>
              </a:ext>
            </a:extLst>
          </p:cNvPr>
          <p:cNvSpPr>
            <a:spLocks noGrp="1"/>
          </p:cNvSpPr>
          <p:nvPr>
            <p:ph type="ctrTitle"/>
          </p:nvPr>
        </p:nvSpPr>
        <p:spPr>
          <a:xfrm>
            <a:off x="679681" y="467133"/>
            <a:ext cx="7405432" cy="1013996"/>
          </a:xfrm>
        </p:spPr>
        <p:txBody>
          <a:bodyPr/>
          <a:lstStyle/>
          <a:p>
            <a:r>
              <a:rPr lang="fr-FR" dirty="0"/>
              <a:t>ESG</a:t>
            </a:r>
          </a:p>
        </p:txBody>
      </p:sp>
      <p:sp>
        <p:nvSpPr>
          <p:cNvPr id="3" name="Sous-titre 2">
            <a:extLst>
              <a:ext uri="{FF2B5EF4-FFF2-40B4-BE49-F238E27FC236}">
                <a16:creationId xmlns:a16="http://schemas.microsoft.com/office/drawing/2014/main" id="{B946053E-C7EB-43FE-A6F0-979CBCE35390}"/>
              </a:ext>
            </a:extLst>
          </p:cNvPr>
          <p:cNvSpPr>
            <a:spLocks noGrp="1"/>
          </p:cNvSpPr>
          <p:nvPr>
            <p:ph type="subTitle" idx="1"/>
          </p:nvPr>
        </p:nvSpPr>
        <p:spPr>
          <a:xfrm>
            <a:off x="660967" y="1371781"/>
            <a:ext cx="7405433" cy="842410"/>
          </a:xfrm>
        </p:spPr>
        <p:txBody>
          <a:bodyPr/>
          <a:lstStyle/>
          <a:p>
            <a:r>
              <a:rPr lang="fr-FR" sz="4000" dirty="0"/>
              <a:t>L’engagement de </a:t>
            </a:r>
            <a:r>
              <a:rPr lang="fr-FR" sz="5400" dirty="0"/>
              <a:t>Cegid</a:t>
            </a:r>
            <a:r>
              <a:rPr lang="fr-FR" sz="4000" dirty="0"/>
              <a:t> </a:t>
            </a:r>
          </a:p>
        </p:txBody>
      </p:sp>
      <p:sp>
        <p:nvSpPr>
          <p:cNvPr id="8" name="Arc 7">
            <a:extLst>
              <a:ext uri="{FF2B5EF4-FFF2-40B4-BE49-F238E27FC236}">
                <a16:creationId xmlns:a16="http://schemas.microsoft.com/office/drawing/2014/main" id="{E90FD95E-343B-40BC-B224-376A3894F751}"/>
              </a:ext>
            </a:extLst>
          </p:cNvPr>
          <p:cNvSpPr/>
          <p:nvPr/>
        </p:nvSpPr>
        <p:spPr>
          <a:xfrm rot="15519352">
            <a:off x="4513309" y="3034169"/>
            <a:ext cx="1477844" cy="1477844"/>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dirty="0"/>
          </a:p>
        </p:txBody>
      </p:sp>
      <p:sp>
        <p:nvSpPr>
          <p:cNvPr id="7" name="Arc 6">
            <a:extLst>
              <a:ext uri="{FF2B5EF4-FFF2-40B4-BE49-F238E27FC236}">
                <a16:creationId xmlns:a16="http://schemas.microsoft.com/office/drawing/2014/main" id="{1AD523E0-29A4-4CAA-AADD-E80102A0422C}"/>
              </a:ext>
            </a:extLst>
          </p:cNvPr>
          <p:cNvSpPr/>
          <p:nvPr/>
        </p:nvSpPr>
        <p:spPr>
          <a:xfrm>
            <a:off x="9624392" y="692696"/>
            <a:ext cx="2121923" cy="2097329"/>
          </a:xfrm>
          <a:prstGeom prst="arc">
            <a:avLst>
              <a:gd name="adj1" fmla="val 16200000"/>
              <a:gd name="adj2" fmla="val 26358"/>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9" name="Arc 8">
            <a:extLst>
              <a:ext uri="{FF2B5EF4-FFF2-40B4-BE49-F238E27FC236}">
                <a16:creationId xmlns:a16="http://schemas.microsoft.com/office/drawing/2014/main" id="{5C8F150A-7AD2-4837-BB73-B9951C64E9BF}"/>
              </a:ext>
            </a:extLst>
          </p:cNvPr>
          <p:cNvSpPr/>
          <p:nvPr/>
        </p:nvSpPr>
        <p:spPr>
          <a:xfrm rot="3540684">
            <a:off x="7601605" y="2285641"/>
            <a:ext cx="1235236" cy="1235236"/>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14" name="ZoneTexte 13">
            <a:extLst>
              <a:ext uri="{FF2B5EF4-FFF2-40B4-BE49-F238E27FC236}">
                <a16:creationId xmlns:a16="http://schemas.microsoft.com/office/drawing/2014/main" id="{F4949F72-687E-4DA4-939C-8778823E0E9E}"/>
              </a:ext>
            </a:extLst>
          </p:cNvPr>
          <p:cNvSpPr txBox="1"/>
          <p:nvPr/>
        </p:nvSpPr>
        <p:spPr>
          <a:xfrm>
            <a:off x="850808" y="6021288"/>
            <a:ext cx="1512168" cy="215444"/>
          </a:xfrm>
          <a:prstGeom prst="rect">
            <a:avLst/>
          </a:prstGeom>
          <a:noFill/>
        </p:spPr>
        <p:txBody>
          <a:bodyPr wrap="square" lIns="36000" tIns="0" rIns="36000" bIns="0" rtlCol="0">
            <a:spAutoFit/>
          </a:bodyPr>
          <a:lstStyle/>
          <a:p>
            <a:pPr>
              <a:buClr>
                <a:schemeClr val="tx2"/>
              </a:buClr>
            </a:pPr>
            <a:r>
              <a:rPr lang="fr-FR" sz="1400" dirty="0">
                <a:solidFill>
                  <a:schemeClr val="bg1"/>
                </a:solidFill>
              </a:rPr>
              <a:t>Octobre 2025</a:t>
            </a:r>
          </a:p>
        </p:txBody>
      </p:sp>
    </p:spTree>
    <p:extLst>
      <p:ext uri="{BB962C8B-B14F-4D97-AF65-F5344CB8AC3E}">
        <p14:creationId xmlns:p14="http://schemas.microsoft.com/office/powerpoint/2010/main" val="100236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836736" y="854783"/>
            <a:ext cx="4731872" cy="5530488"/>
          </a:xfrm>
          <a:prstGeom prst="rect">
            <a:avLst/>
          </a:prstGeom>
        </p:spPr>
        <p:txBody>
          <a:bodyPr wrap="square" lIns="91440" tIns="45720" rIns="91440" bIns="45720" anchor="t">
            <a:spAutoFit/>
          </a:bodyPr>
          <a:lstStyle/>
          <a:p>
            <a:pPr>
              <a:lnSpc>
                <a:spcPct val="107000"/>
              </a:lnSpc>
              <a:spcAft>
                <a:spcPts val="800"/>
              </a:spcAft>
            </a:pPr>
            <a:r>
              <a:rPr lang="fr-FR" b="1" dirty="0">
                <a:solidFill>
                  <a:schemeClr val="bg1"/>
                </a:solidFill>
                <a:latin typeface="+mj-lt"/>
                <a:ea typeface="Calibri"/>
                <a:cs typeface="Times New Roman"/>
              </a:rPr>
              <a:t>Matériels informatiques :</a:t>
            </a:r>
            <a:endParaRPr lang="fr-FR" b="1" dirty="0">
              <a:solidFill>
                <a:schemeClr val="bg1"/>
              </a:solidFill>
              <a:latin typeface="+mj-lt"/>
              <a:ea typeface="Calibri"/>
              <a:cs typeface="Times New Roman" panose="02020603050405020304" pitchFamily="18" charset="0"/>
            </a:endParaRPr>
          </a:p>
          <a:p>
            <a:pPr>
              <a:lnSpc>
                <a:spcPct val="107000"/>
              </a:lnSpc>
            </a:pPr>
            <a:r>
              <a:rPr lang="fr-FR" dirty="0">
                <a:solidFill>
                  <a:schemeClr val="bg1"/>
                </a:solidFill>
                <a:latin typeface="+mj-lt"/>
                <a:ea typeface="Calibri"/>
                <a:cs typeface="Times New Roman"/>
              </a:rPr>
              <a:t>Matériels informatiques : </a:t>
            </a:r>
            <a:r>
              <a:rPr lang="fr-FR" dirty="0">
                <a:solidFill>
                  <a:srgbClr val="FF5C35"/>
                </a:solidFill>
                <a:latin typeface="+mj-lt"/>
                <a:ea typeface="Calibri"/>
                <a:cs typeface="Times New Roman"/>
              </a:rPr>
              <a:t>allongement des durées de vie</a:t>
            </a:r>
            <a:r>
              <a:rPr lang="fr-FR" dirty="0">
                <a:solidFill>
                  <a:schemeClr val="bg1"/>
                </a:solidFill>
                <a:latin typeface="+mj-lt"/>
                <a:ea typeface="Calibri"/>
                <a:cs typeface="Times New Roman"/>
              </a:rPr>
              <a:t> et </a:t>
            </a:r>
            <a:r>
              <a:rPr lang="fr-FR" dirty="0">
                <a:solidFill>
                  <a:srgbClr val="FF5C35"/>
                </a:solidFill>
                <a:latin typeface="+mj-lt"/>
                <a:ea typeface="Calibri"/>
                <a:cs typeface="Times New Roman"/>
              </a:rPr>
              <a:t>réemploi</a:t>
            </a:r>
            <a:r>
              <a:rPr lang="fr-FR" dirty="0">
                <a:solidFill>
                  <a:schemeClr val="bg1"/>
                </a:solidFill>
                <a:latin typeface="+mj-lt"/>
                <a:ea typeface="Calibri"/>
                <a:cs typeface="Times New Roman"/>
              </a:rPr>
              <a:t> du matériel sortant. </a:t>
            </a:r>
          </a:p>
          <a:p>
            <a:pPr>
              <a:lnSpc>
                <a:spcPct val="107000"/>
              </a:lnSpc>
            </a:pPr>
            <a:r>
              <a:rPr lang="fr-FR" dirty="0">
                <a:solidFill>
                  <a:schemeClr val="bg1"/>
                </a:solidFill>
                <a:effectLst/>
                <a:latin typeface="+mj-lt"/>
                <a:ea typeface="Calibri"/>
                <a:cs typeface="Times New Roman"/>
              </a:rPr>
              <a:t>Optimisation des doubles écrans.</a:t>
            </a:r>
          </a:p>
          <a:p>
            <a:pPr lvl="0">
              <a:lnSpc>
                <a:spcPct val="107000"/>
              </a:lnSpc>
              <a:spcAft>
                <a:spcPts val="800"/>
              </a:spcAft>
            </a:pPr>
            <a:endParaRPr lang="fr-FR" b="1" dirty="0">
              <a:solidFill>
                <a:schemeClr val="bg1"/>
              </a:solidFill>
              <a:latin typeface="+mj-lt"/>
              <a:ea typeface="Calibri" panose="020F0502020204030204" pitchFamily="34" charset="0"/>
              <a:cs typeface="Times New Roman" panose="02020603050405020304" pitchFamily="18" charset="0"/>
            </a:endParaRPr>
          </a:p>
          <a:p>
            <a:pPr>
              <a:lnSpc>
                <a:spcPct val="107000"/>
              </a:lnSpc>
              <a:spcAft>
                <a:spcPts val="800"/>
              </a:spcAft>
            </a:pPr>
            <a:r>
              <a:rPr lang="fr-FR" b="1" dirty="0">
                <a:solidFill>
                  <a:schemeClr val="bg1"/>
                </a:solidFill>
                <a:latin typeface="+mj-lt"/>
                <a:ea typeface="Calibri"/>
                <a:cs typeface="Times New Roman"/>
              </a:rPr>
              <a:t>Déplacements : </a:t>
            </a:r>
            <a:endParaRPr lang="fr-FR" b="1" dirty="0">
              <a:solidFill>
                <a:schemeClr val="bg1"/>
              </a:solidFill>
              <a:latin typeface="+mj-lt"/>
              <a:ea typeface="Calibri" panose="020F0502020204030204" pitchFamily="34" charset="0"/>
              <a:cs typeface="Times New Roman" panose="02020603050405020304" pitchFamily="18" charset="0"/>
            </a:endParaRPr>
          </a:p>
          <a:p>
            <a:pPr>
              <a:lnSpc>
                <a:spcPct val="107000"/>
              </a:lnSpc>
              <a:spcAft>
                <a:spcPts val="800"/>
              </a:spcAft>
            </a:pPr>
            <a:r>
              <a:rPr lang="fr-FR" dirty="0">
                <a:solidFill>
                  <a:schemeClr val="bg1"/>
                </a:solidFill>
                <a:latin typeface="+mj-lt"/>
                <a:ea typeface="Calibri"/>
                <a:cs typeface="Times New Roman"/>
              </a:rPr>
              <a:t>Politique voyage adaptée pour </a:t>
            </a:r>
            <a:r>
              <a:rPr lang="fr-FR" dirty="0">
                <a:solidFill>
                  <a:srgbClr val="FF5C35"/>
                </a:solidFill>
                <a:latin typeface="+mj-lt"/>
                <a:ea typeface="Calibri"/>
                <a:cs typeface="Times New Roman"/>
              </a:rPr>
              <a:t>réduire nos émissions de GES </a:t>
            </a:r>
            <a:r>
              <a:rPr lang="fr-FR" dirty="0">
                <a:solidFill>
                  <a:schemeClr val="bg1"/>
                </a:solidFill>
                <a:latin typeface="+mj-lt"/>
                <a:ea typeface="Calibri"/>
                <a:cs typeface="Times New Roman"/>
              </a:rPr>
              <a:t>liées aux déplacements professionnels et domicile travail. </a:t>
            </a:r>
          </a:p>
          <a:p>
            <a:pPr>
              <a:lnSpc>
                <a:spcPct val="107000"/>
              </a:lnSpc>
              <a:spcAft>
                <a:spcPts val="800"/>
              </a:spcAft>
            </a:pPr>
            <a:endParaRPr lang="fr-FR" dirty="0">
              <a:solidFill>
                <a:schemeClr val="bg1"/>
              </a:solidFill>
              <a:latin typeface="+mj-lt"/>
              <a:ea typeface="Calibri"/>
              <a:cs typeface="Times New Roman"/>
            </a:endParaRPr>
          </a:p>
          <a:p>
            <a:pPr>
              <a:lnSpc>
                <a:spcPct val="107000"/>
              </a:lnSpc>
              <a:spcAft>
                <a:spcPts val="800"/>
              </a:spcAft>
            </a:pPr>
            <a:r>
              <a:rPr lang="fr-FR" b="1" dirty="0">
                <a:solidFill>
                  <a:schemeClr val="bg1"/>
                </a:solidFill>
                <a:latin typeface="+mj-lt"/>
                <a:ea typeface="Calibri"/>
                <a:cs typeface="Times New Roman"/>
              </a:rPr>
              <a:t>Usage Cloud : </a:t>
            </a:r>
            <a:endParaRPr lang="fr-FR" dirty="0">
              <a:solidFill>
                <a:schemeClr val="bg1"/>
              </a:solidFill>
              <a:latin typeface="+mj-lt"/>
              <a:ea typeface="Calibri"/>
              <a:cs typeface="Times New Roman"/>
            </a:endParaRPr>
          </a:p>
          <a:p>
            <a:pPr>
              <a:lnSpc>
                <a:spcPct val="107000"/>
              </a:lnSpc>
              <a:spcAft>
                <a:spcPts val="800"/>
              </a:spcAft>
            </a:pPr>
            <a:r>
              <a:rPr lang="fr-FR" dirty="0">
                <a:solidFill>
                  <a:schemeClr val="bg1"/>
                </a:solidFill>
                <a:effectLst/>
                <a:latin typeface="+mj-lt"/>
                <a:ea typeface="Calibri"/>
                <a:cs typeface="Times New Roman"/>
              </a:rPr>
              <a:t>Challenge </a:t>
            </a:r>
            <a:r>
              <a:rPr lang="fr-FR" dirty="0" err="1">
                <a:solidFill>
                  <a:schemeClr val="bg1"/>
                </a:solidFill>
                <a:effectLst/>
                <a:latin typeface="+mj-lt"/>
                <a:ea typeface="Calibri"/>
                <a:cs typeface="Times New Roman"/>
              </a:rPr>
              <a:t>FinOps</a:t>
            </a:r>
            <a:r>
              <a:rPr lang="fr-FR" dirty="0">
                <a:solidFill>
                  <a:schemeClr val="bg1"/>
                </a:solidFill>
                <a:effectLst/>
                <a:latin typeface="+mj-lt"/>
                <a:ea typeface="Calibri"/>
                <a:cs typeface="Times New Roman"/>
              </a:rPr>
              <a:t> </a:t>
            </a:r>
            <a:r>
              <a:rPr lang="fr-FR" dirty="0" err="1">
                <a:solidFill>
                  <a:schemeClr val="bg1"/>
                </a:solidFill>
                <a:effectLst/>
                <a:latin typeface="+mj-lt"/>
                <a:ea typeface="Calibri"/>
                <a:cs typeface="Times New Roman"/>
              </a:rPr>
              <a:t>GreenOps</a:t>
            </a:r>
            <a:r>
              <a:rPr lang="fr-FR" dirty="0">
                <a:solidFill>
                  <a:schemeClr val="bg1"/>
                </a:solidFill>
                <a:effectLst/>
                <a:latin typeface="+mj-lt"/>
                <a:ea typeface="Calibri"/>
                <a:cs typeface="Times New Roman"/>
              </a:rPr>
              <a:t> #1 : réduction de </a:t>
            </a:r>
            <a:r>
              <a:rPr lang="fr-FR" dirty="0">
                <a:solidFill>
                  <a:srgbClr val="FF5C35"/>
                </a:solidFill>
                <a:effectLst/>
                <a:latin typeface="+mj-lt"/>
                <a:ea typeface="Calibri"/>
                <a:cs typeface="Times New Roman"/>
              </a:rPr>
              <a:t>36t CO2e </a:t>
            </a:r>
            <a:r>
              <a:rPr lang="fr-FR" dirty="0">
                <a:solidFill>
                  <a:schemeClr val="bg1"/>
                </a:solidFill>
                <a:effectLst/>
                <a:latin typeface="+mj-lt"/>
                <a:ea typeface="Calibri"/>
                <a:cs typeface="Times New Roman"/>
              </a:rPr>
              <a:t>sur notre périmètre d’</a:t>
            </a:r>
            <a:r>
              <a:rPr lang="fr-FR" dirty="0">
                <a:solidFill>
                  <a:srgbClr val="FF5C35"/>
                </a:solidFill>
                <a:effectLst/>
                <a:latin typeface="+mj-lt"/>
                <a:ea typeface="Calibri"/>
                <a:cs typeface="Times New Roman"/>
              </a:rPr>
              <a:t>hébergement</a:t>
            </a:r>
            <a:endParaRPr lang="fr-FR" dirty="0">
              <a:solidFill>
                <a:schemeClr val="bg1"/>
              </a:solidFill>
              <a:effectLst/>
              <a:latin typeface="+mj-lt"/>
              <a:ea typeface="Calibri"/>
              <a:cs typeface="Times New Roman"/>
            </a:endParaRPr>
          </a:p>
          <a:p>
            <a:pPr>
              <a:lnSpc>
                <a:spcPct val="107000"/>
              </a:lnSpc>
              <a:spcAft>
                <a:spcPts val="800"/>
              </a:spcAft>
            </a:pPr>
            <a:endParaRPr lang="fr-FR" dirty="0">
              <a:solidFill>
                <a:schemeClr val="bg1"/>
              </a:solidFill>
              <a:latin typeface="+mj-lt"/>
              <a:ea typeface="Calibri"/>
              <a:cs typeface="Times New Roman"/>
            </a:endParaRP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4930"/>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flipV="1">
            <a:off x="5228962" y="1052736"/>
            <a:ext cx="1443102" cy="9292"/>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431307" y="678412"/>
            <a:ext cx="434460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fr-FR" sz="3200" b="1" i="0" u="none" strike="noStrike" kern="1200" cap="none" spc="0" normalizeH="0" baseline="0" noProof="0">
                <a:ln>
                  <a:noFill/>
                </a:ln>
                <a:solidFill>
                  <a:prstClr val="white"/>
                </a:solidFill>
                <a:effectLst/>
                <a:uLnTx/>
                <a:uFillTx/>
                <a:latin typeface="Segoe UI"/>
                <a:ea typeface="+mn-ea"/>
                <a:cs typeface="+mn-cs"/>
              </a:rPr>
              <a:t>Cegid pour la planète</a:t>
            </a:r>
          </a:p>
        </p:txBody>
      </p:sp>
      <p:sp>
        <p:nvSpPr>
          <p:cNvPr id="19" name="ZoneTexte 18">
            <a:extLst>
              <a:ext uri="{FF2B5EF4-FFF2-40B4-BE49-F238E27FC236}">
                <a16:creationId xmlns:a16="http://schemas.microsoft.com/office/drawing/2014/main" id="{789EB0E9-EE66-4803-B5FA-C850A2B64576}"/>
              </a:ext>
            </a:extLst>
          </p:cNvPr>
          <p:cNvSpPr txBox="1"/>
          <p:nvPr/>
        </p:nvSpPr>
        <p:spPr>
          <a:xfrm>
            <a:off x="310088" y="1973720"/>
            <a:ext cx="4648260" cy="646331"/>
          </a:xfrm>
          <a:prstGeom prst="rect">
            <a:avLst/>
          </a:prstGeom>
          <a:noFill/>
        </p:spPr>
        <p:txBody>
          <a:bodyPr wrap="square">
            <a:spAutoFit/>
          </a:bodyPr>
          <a:lstStyle/>
          <a:p>
            <a:pPr algn="ctr"/>
            <a:r>
              <a:rPr lang="fr-FR" i="1" dirty="0">
                <a:solidFill>
                  <a:schemeClr val="bg1"/>
                </a:solidFill>
                <a:latin typeface="Segoe UI" panose="020B0502040204020203" pitchFamily="34" charset="0"/>
                <a:cs typeface="Times New Roman" panose="02020603050405020304" pitchFamily="18" charset="0"/>
              </a:rPr>
              <a:t>Réduire notre impact environnemental et lutter contre les dérèglements climatiques   </a:t>
            </a:r>
          </a:p>
        </p:txBody>
      </p:sp>
      <p:cxnSp>
        <p:nvCxnSpPr>
          <p:cNvPr id="11" name="Connecteur droit 10">
            <a:extLst>
              <a:ext uri="{FF2B5EF4-FFF2-40B4-BE49-F238E27FC236}">
                <a16:creationId xmlns:a16="http://schemas.microsoft.com/office/drawing/2014/main" id="{0CEC48D6-FFE3-406C-AB87-167F8B307BF8}"/>
              </a:ext>
            </a:extLst>
          </p:cNvPr>
          <p:cNvCxnSpPr>
            <a:cxnSpLocks/>
          </p:cNvCxnSpPr>
          <p:nvPr/>
        </p:nvCxnSpPr>
        <p:spPr>
          <a:xfrm>
            <a:off x="5640132" y="4797152"/>
            <a:ext cx="1092030"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22FB560B-274A-462D-B482-8C7CFD642160}"/>
              </a:ext>
            </a:extLst>
          </p:cNvPr>
          <p:cNvGrpSpPr/>
          <p:nvPr/>
        </p:nvGrpSpPr>
        <p:grpSpPr>
          <a:xfrm>
            <a:off x="1286469" y="3256031"/>
            <a:ext cx="2767985" cy="2615217"/>
            <a:chOff x="677180" y="3438837"/>
            <a:chExt cx="1709202" cy="1725914"/>
          </a:xfrm>
        </p:grpSpPr>
        <p:pic>
          <p:nvPicPr>
            <p:cNvPr id="14" name="Image 13">
              <a:extLst>
                <a:ext uri="{FF2B5EF4-FFF2-40B4-BE49-F238E27FC236}">
                  <a16:creationId xmlns:a16="http://schemas.microsoft.com/office/drawing/2014/main" id="{F7255D37-647C-4DB7-8414-6B8EC901E7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8178" y="4305302"/>
              <a:ext cx="858595" cy="859449"/>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5E958E-FC72-4E1C-A812-BC14B66247C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7787" y="3438837"/>
              <a:ext cx="858595" cy="859449"/>
            </a:xfrm>
            <a:prstGeom prst="rect">
              <a:avLst/>
            </a:prstGeom>
          </p:spPr>
        </p:pic>
        <p:pic>
          <p:nvPicPr>
            <p:cNvPr id="17" name="Image 16">
              <a:extLst>
                <a:ext uri="{FF2B5EF4-FFF2-40B4-BE49-F238E27FC236}">
                  <a16:creationId xmlns:a16="http://schemas.microsoft.com/office/drawing/2014/main" id="{57E83358-EB55-4E1E-A8A0-41B00408D52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8104" y="4298286"/>
              <a:ext cx="857960" cy="858814"/>
            </a:xfrm>
            <a:prstGeom prst="rect">
              <a:avLst/>
            </a:prstGeom>
          </p:spPr>
        </p:pic>
        <p:pic>
          <p:nvPicPr>
            <p:cNvPr id="18" name="Image 17">
              <a:extLst>
                <a:ext uri="{FF2B5EF4-FFF2-40B4-BE49-F238E27FC236}">
                  <a16:creationId xmlns:a16="http://schemas.microsoft.com/office/drawing/2014/main" id="{E960A531-A90F-494D-B60B-40B100D244F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7180" y="3438837"/>
              <a:ext cx="858595" cy="859449"/>
            </a:xfrm>
            <a:prstGeom prst="rect">
              <a:avLst/>
            </a:prstGeom>
          </p:spPr>
        </p:pic>
      </p:grpSp>
      <p:cxnSp>
        <p:nvCxnSpPr>
          <p:cNvPr id="5" name="Connecteur droit 4">
            <a:extLst>
              <a:ext uri="{FF2B5EF4-FFF2-40B4-BE49-F238E27FC236}">
                <a16:creationId xmlns:a16="http://schemas.microsoft.com/office/drawing/2014/main" id="{8CF392E0-15CE-ECAA-04AF-78273B53A861}"/>
              </a:ext>
            </a:extLst>
          </p:cNvPr>
          <p:cNvCxnSpPr>
            <a:cxnSpLocks/>
          </p:cNvCxnSpPr>
          <p:nvPr/>
        </p:nvCxnSpPr>
        <p:spPr>
          <a:xfrm>
            <a:off x="5640132" y="2924944"/>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409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836736" y="1947854"/>
            <a:ext cx="4947896" cy="3649717"/>
          </a:xfrm>
          <a:prstGeom prst="rect">
            <a:avLst/>
          </a:prstGeom>
        </p:spPr>
        <p:txBody>
          <a:bodyPr wrap="square" lIns="91440" tIns="45720" rIns="91440" bIns="45720" anchor="t">
            <a:spAutoFit/>
          </a:bodyPr>
          <a:lstStyle/>
          <a:p>
            <a:pPr>
              <a:lnSpc>
                <a:spcPct val="107000"/>
              </a:lnSpc>
              <a:spcAft>
                <a:spcPts val="800"/>
              </a:spcAft>
            </a:pPr>
            <a:r>
              <a:rPr lang="fr-FR" b="1" dirty="0">
                <a:solidFill>
                  <a:schemeClr val="bg1"/>
                </a:solidFill>
                <a:latin typeface="+mj-lt"/>
                <a:ea typeface="Calibri"/>
                <a:cs typeface="Times New Roman"/>
              </a:rPr>
              <a:t>Relations fournisseurs : </a:t>
            </a:r>
          </a:p>
          <a:p>
            <a:pPr>
              <a:lnSpc>
                <a:spcPct val="107000"/>
              </a:lnSpc>
              <a:spcAft>
                <a:spcPts val="800"/>
              </a:spcAft>
            </a:pPr>
            <a:r>
              <a:rPr lang="fr-FR" dirty="0">
                <a:solidFill>
                  <a:schemeClr val="bg1"/>
                </a:solidFill>
                <a:latin typeface="+mj-lt"/>
                <a:ea typeface="Calibri"/>
                <a:cs typeface="Times New Roman"/>
              </a:rPr>
              <a:t>Qualification de nos </a:t>
            </a:r>
            <a:r>
              <a:rPr lang="fr-FR" dirty="0">
                <a:solidFill>
                  <a:srgbClr val="FF5C35"/>
                </a:solidFill>
                <a:latin typeface="+mj-lt"/>
                <a:ea typeface="Calibri"/>
                <a:cs typeface="Times New Roman"/>
              </a:rPr>
              <a:t>empreintes</a:t>
            </a:r>
            <a:r>
              <a:rPr lang="fr-FR" dirty="0">
                <a:solidFill>
                  <a:schemeClr val="bg1"/>
                </a:solidFill>
                <a:latin typeface="+mj-lt"/>
                <a:ea typeface="Calibri"/>
                <a:cs typeface="Times New Roman"/>
              </a:rPr>
              <a:t> et </a:t>
            </a:r>
            <a:r>
              <a:rPr lang="fr-FR" dirty="0">
                <a:solidFill>
                  <a:srgbClr val="FF5C35"/>
                </a:solidFill>
                <a:latin typeface="+mj-lt"/>
                <a:ea typeface="Calibri"/>
                <a:cs typeface="Times New Roman"/>
              </a:rPr>
              <a:t>plan de réduction</a:t>
            </a:r>
            <a:r>
              <a:rPr lang="fr-FR" dirty="0">
                <a:solidFill>
                  <a:schemeClr val="bg1"/>
                </a:solidFill>
                <a:latin typeface="+mj-lt"/>
                <a:ea typeface="Calibri"/>
                <a:cs typeface="Times New Roman"/>
              </a:rPr>
              <a:t> liés à nos fournisseurs d’</a:t>
            </a:r>
            <a:r>
              <a:rPr lang="fr-FR" dirty="0">
                <a:solidFill>
                  <a:srgbClr val="FF5C35"/>
                </a:solidFill>
                <a:latin typeface="+mj-lt"/>
                <a:ea typeface="Calibri"/>
                <a:cs typeface="Times New Roman"/>
              </a:rPr>
              <a:t>hébergements</a:t>
            </a:r>
            <a:r>
              <a:rPr lang="fr-FR" dirty="0">
                <a:solidFill>
                  <a:schemeClr val="bg1"/>
                </a:solidFill>
                <a:latin typeface="+mj-lt"/>
                <a:ea typeface="Calibri"/>
                <a:cs typeface="Times New Roman"/>
              </a:rPr>
              <a:t> et de services </a:t>
            </a:r>
            <a:r>
              <a:rPr lang="fr-FR" dirty="0">
                <a:solidFill>
                  <a:srgbClr val="FF5C35"/>
                </a:solidFill>
                <a:latin typeface="+mj-lt"/>
                <a:ea typeface="Calibri"/>
                <a:cs typeface="Times New Roman"/>
              </a:rPr>
              <a:t>numériques</a:t>
            </a:r>
            <a:r>
              <a:rPr lang="fr-FR" dirty="0">
                <a:solidFill>
                  <a:schemeClr val="bg1"/>
                </a:solidFill>
                <a:latin typeface="+mj-lt"/>
                <a:ea typeface="Calibri"/>
                <a:cs typeface="Times New Roman"/>
              </a:rPr>
              <a:t> et </a:t>
            </a:r>
            <a:r>
              <a:rPr lang="fr-FR" dirty="0">
                <a:solidFill>
                  <a:srgbClr val="FF5C35"/>
                </a:solidFill>
                <a:latin typeface="+mj-lt"/>
                <a:ea typeface="Calibri"/>
                <a:cs typeface="Times New Roman"/>
              </a:rPr>
              <a:t>marketing</a:t>
            </a:r>
            <a:r>
              <a:rPr lang="fr-FR" dirty="0">
                <a:solidFill>
                  <a:schemeClr val="bg1"/>
                </a:solidFill>
                <a:latin typeface="+mj-lt"/>
                <a:ea typeface="Calibri"/>
                <a:cs typeface="Times New Roman"/>
              </a:rPr>
              <a:t>.</a:t>
            </a:r>
          </a:p>
          <a:p>
            <a:pPr marL="742950" lvl="1" indent="-285750">
              <a:lnSpc>
                <a:spcPct val="107000"/>
              </a:lnSpc>
              <a:spcAft>
                <a:spcPts val="800"/>
              </a:spcAft>
              <a:buFont typeface="Arial" panose="020B0604020202020204" pitchFamily="34" charset="0"/>
              <a:buChar char="•"/>
            </a:pPr>
            <a:endParaRPr lang="fr-FR" dirty="0">
              <a:solidFill>
                <a:schemeClr val="bg1"/>
              </a:solidFill>
              <a:latin typeface="+mj-lt"/>
              <a:ea typeface="Calibri"/>
              <a:cs typeface="Times New Roman"/>
            </a:endParaRPr>
          </a:p>
          <a:p>
            <a:pPr>
              <a:lnSpc>
                <a:spcPct val="107000"/>
              </a:lnSpc>
              <a:spcAft>
                <a:spcPts val="800"/>
              </a:spcAft>
            </a:pPr>
            <a:r>
              <a:rPr lang="fr-FR" b="1" dirty="0">
                <a:solidFill>
                  <a:schemeClr val="bg1"/>
                </a:solidFill>
                <a:latin typeface="+mj-lt"/>
                <a:ea typeface="Calibri"/>
                <a:cs typeface="Times New Roman"/>
              </a:rPr>
              <a:t>Information générale : </a:t>
            </a:r>
            <a:endParaRPr lang="fr-FR" b="1" dirty="0">
              <a:solidFill>
                <a:schemeClr val="bg1"/>
              </a:solidFill>
              <a:latin typeface="+mj-lt"/>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fr-FR" dirty="0">
                <a:solidFill>
                  <a:schemeClr val="bg1"/>
                </a:solidFill>
                <a:latin typeface="+mj-lt"/>
                <a:ea typeface="Calibri"/>
                <a:cs typeface="Times New Roman"/>
              </a:rPr>
              <a:t>Bilan Carbone 2023 Cegid World : </a:t>
            </a:r>
          </a:p>
          <a:p>
            <a:pPr marL="742950" lvl="1" indent="-285750">
              <a:lnSpc>
                <a:spcPct val="107000"/>
              </a:lnSpc>
              <a:spcAft>
                <a:spcPts val="800"/>
              </a:spcAft>
              <a:buFont typeface="Arial" panose="020B0604020202020204" pitchFamily="34" charset="0"/>
              <a:buChar char="•"/>
            </a:pPr>
            <a:r>
              <a:rPr lang="fr-FR" dirty="0">
                <a:solidFill>
                  <a:schemeClr val="bg1"/>
                </a:solidFill>
                <a:latin typeface="+mj-lt"/>
                <a:ea typeface="Calibri"/>
                <a:cs typeface="Times New Roman"/>
              </a:rPr>
              <a:t>27 360 tCO2e </a:t>
            </a:r>
          </a:p>
          <a:p>
            <a:pPr marL="742950" lvl="1" indent="-285750">
              <a:lnSpc>
                <a:spcPct val="107000"/>
              </a:lnSpc>
              <a:spcAft>
                <a:spcPts val="800"/>
              </a:spcAft>
              <a:buFont typeface="Arial" panose="020B0604020202020204" pitchFamily="34" charset="0"/>
              <a:buChar char="•"/>
            </a:pPr>
            <a:r>
              <a:rPr lang="fr-FR" dirty="0">
                <a:solidFill>
                  <a:srgbClr val="FF5C35"/>
                </a:solidFill>
                <a:latin typeface="+mj-lt"/>
                <a:ea typeface="Calibri"/>
                <a:cs typeface="Times New Roman"/>
              </a:rPr>
              <a:t>Intensité carbone </a:t>
            </a:r>
            <a:r>
              <a:rPr lang="fr-FR" dirty="0">
                <a:solidFill>
                  <a:schemeClr val="bg1"/>
                </a:solidFill>
                <a:latin typeface="+mj-lt"/>
                <a:ea typeface="Calibri"/>
                <a:cs typeface="Times New Roman"/>
              </a:rPr>
              <a:t>de 31,1 kgCO2e/</a:t>
            </a:r>
            <a:r>
              <a:rPr lang="fr-FR" dirty="0" err="1">
                <a:solidFill>
                  <a:schemeClr val="bg1"/>
                </a:solidFill>
                <a:latin typeface="+mj-lt"/>
                <a:ea typeface="Calibri"/>
                <a:cs typeface="Times New Roman"/>
              </a:rPr>
              <a:t>k€CA</a:t>
            </a:r>
            <a:endParaRPr lang="fr-FR" dirty="0">
              <a:solidFill>
                <a:schemeClr val="bg1"/>
              </a:solidFill>
              <a:latin typeface="+mj-lt"/>
              <a:ea typeface="Calibri"/>
              <a:cs typeface="Times New Roman"/>
            </a:endParaRP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4930"/>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flipV="1">
            <a:off x="5228962" y="2132856"/>
            <a:ext cx="1338590" cy="9292"/>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431307" y="678412"/>
            <a:ext cx="434460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fr-FR" sz="3200" b="1" i="0" u="none" strike="noStrike" kern="1200" cap="none" spc="0" normalizeH="0" baseline="0" noProof="0">
                <a:ln>
                  <a:noFill/>
                </a:ln>
                <a:solidFill>
                  <a:prstClr val="white"/>
                </a:solidFill>
                <a:effectLst/>
                <a:uLnTx/>
                <a:uFillTx/>
                <a:latin typeface="Segoe UI"/>
                <a:ea typeface="+mn-ea"/>
                <a:cs typeface="+mn-cs"/>
              </a:rPr>
              <a:t>Cegid pour la planète</a:t>
            </a:r>
          </a:p>
        </p:txBody>
      </p:sp>
      <p:sp>
        <p:nvSpPr>
          <p:cNvPr id="19" name="ZoneTexte 18">
            <a:extLst>
              <a:ext uri="{FF2B5EF4-FFF2-40B4-BE49-F238E27FC236}">
                <a16:creationId xmlns:a16="http://schemas.microsoft.com/office/drawing/2014/main" id="{789EB0E9-EE66-4803-B5FA-C850A2B64576}"/>
              </a:ext>
            </a:extLst>
          </p:cNvPr>
          <p:cNvSpPr txBox="1"/>
          <p:nvPr/>
        </p:nvSpPr>
        <p:spPr>
          <a:xfrm>
            <a:off x="310088" y="1973720"/>
            <a:ext cx="4648260" cy="646331"/>
          </a:xfrm>
          <a:prstGeom prst="rect">
            <a:avLst/>
          </a:prstGeom>
          <a:noFill/>
        </p:spPr>
        <p:txBody>
          <a:bodyPr wrap="square">
            <a:spAutoFit/>
          </a:bodyPr>
          <a:lstStyle/>
          <a:p>
            <a:pPr algn="ctr"/>
            <a:r>
              <a:rPr lang="fr-FR" i="1" dirty="0">
                <a:solidFill>
                  <a:schemeClr val="bg1"/>
                </a:solidFill>
                <a:latin typeface="Segoe UI" panose="020B0502040204020203" pitchFamily="34" charset="0"/>
                <a:cs typeface="Times New Roman" panose="02020603050405020304" pitchFamily="18" charset="0"/>
              </a:rPr>
              <a:t>Réduire notre impact environnemental et lutter contre les dérèglements climatiques   </a:t>
            </a:r>
          </a:p>
        </p:txBody>
      </p:sp>
      <p:cxnSp>
        <p:nvCxnSpPr>
          <p:cNvPr id="11" name="Connecteur droit 10">
            <a:extLst>
              <a:ext uri="{FF2B5EF4-FFF2-40B4-BE49-F238E27FC236}">
                <a16:creationId xmlns:a16="http://schemas.microsoft.com/office/drawing/2014/main" id="{0CEC48D6-FFE3-406C-AB87-167F8B307BF8}"/>
              </a:ext>
            </a:extLst>
          </p:cNvPr>
          <p:cNvCxnSpPr>
            <a:cxnSpLocks/>
          </p:cNvCxnSpPr>
          <p:nvPr/>
        </p:nvCxnSpPr>
        <p:spPr>
          <a:xfrm>
            <a:off x="5580034" y="4221088"/>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22FB560B-274A-462D-B482-8C7CFD642160}"/>
              </a:ext>
            </a:extLst>
          </p:cNvPr>
          <p:cNvGrpSpPr/>
          <p:nvPr/>
        </p:nvGrpSpPr>
        <p:grpSpPr>
          <a:xfrm>
            <a:off x="1286469" y="3256031"/>
            <a:ext cx="2767985" cy="2615217"/>
            <a:chOff x="677180" y="3438837"/>
            <a:chExt cx="1709202" cy="1725914"/>
          </a:xfrm>
        </p:grpSpPr>
        <p:pic>
          <p:nvPicPr>
            <p:cNvPr id="14" name="Image 13">
              <a:extLst>
                <a:ext uri="{FF2B5EF4-FFF2-40B4-BE49-F238E27FC236}">
                  <a16:creationId xmlns:a16="http://schemas.microsoft.com/office/drawing/2014/main" id="{F7255D37-647C-4DB7-8414-6B8EC901E7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8178" y="4305302"/>
              <a:ext cx="858595" cy="859449"/>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5E958E-FC72-4E1C-A812-BC14B66247C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7787" y="3438837"/>
              <a:ext cx="858595" cy="859449"/>
            </a:xfrm>
            <a:prstGeom prst="rect">
              <a:avLst/>
            </a:prstGeom>
          </p:spPr>
        </p:pic>
        <p:pic>
          <p:nvPicPr>
            <p:cNvPr id="17" name="Image 16">
              <a:extLst>
                <a:ext uri="{FF2B5EF4-FFF2-40B4-BE49-F238E27FC236}">
                  <a16:creationId xmlns:a16="http://schemas.microsoft.com/office/drawing/2014/main" id="{57E83358-EB55-4E1E-A8A0-41B00408D52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8104" y="4298286"/>
              <a:ext cx="857960" cy="858814"/>
            </a:xfrm>
            <a:prstGeom prst="rect">
              <a:avLst/>
            </a:prstGeom>
          </p:spPr>
        </p:pic>
        <p:pic>
          <p:nvPicPr>
            <p:cNvPr id="18" name="Image 17">
              <a:extLst>
                <a:ext uri="{FF2B5EF4-FFF2-40B4-BE49-F238E27FC236}">
                  <a16:creationId xmlns:a16="http://schemas.microsoft.com/office/drawing/2014/main" id="{E960A531-A90F-494D-B60B-40B100D244F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7180" y="3438837"/>
              <a:ext cx="858595" cy="859449"/>
            </a:xfrm>
            <a:prstGeom prst="rect">
              <a:avLst/>
            </a:prstGeom>
          </p:spPr>
        </p:pic>
      </p:grpSp>
    </p:spTree>
    <p:extLst>
      <p:ext uri="{BB962C8B-B14F-4D97-AF65-F5344CB8AC3E}">
        <p14:creationId xmlns:p14="http://schemas.microsoft.com/office/powerpoint/2010/main" val="632442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860048-09F7-5CB4-D08A-29174F9178B2}"/>
              </a:ext>
            </a:extLst>
          </p:cNvPr>
          <p:cNvPicPr>
            <a:picLocks noChangeAspect="1"/>
          </p:cNvPicPr>
          <p:nvPr/>
        </p:nvPicPr>
        <p:blipFill>
          <a:blip r:embed="rId2"/>
          <a:stretch>
            <a:fillRect/>
          </a:stretch>
        </p:blipFill>
        <p:spPr>
          <a:xfrm>
            <a:off x="4481064" y="1628800"/>
            <a:ext cx="1999680" cy="2448272"/>
          </a:xfrm>
          <a:prstGeom prst="rect">
            <a:avLst/>
          </a:prstGeom>
        </p:spPr>
      </p:pic>
      <p:sp>
        <p:nvSpPr>
          <p:cNvPr id="4" name="ZoneTexte 3">
            <a:extLst>
              <a:ext uri="{FF2B5EF4-FFF2-40B4-BE49-F238E27FC236}">
                <a16:creationId xmlns:a16="http://schemas.microsoft.com/office/drawing/2014/main" id="{2160E4CB-64F1-5673-B7AF-AB9CD978E345}"/>
              </a:ext>
            </a:extLst>
          </p:cNvPr>
          <p:cNvSpPr txBox="1"/>
          <p:nvPr/>
        </p:nvSpPr>
        <p:spPr>
          <a:xfrm>
            <a:off x="1487488" y="4437112"/>
            <a:ext cx="4261076" cy="1384995"/>
          </a:xfrm>
          <a:prstGeom prst="rect">
            <a:avLst/>
          </a:prstGeom>
          <a:noFill/>
        </p:spPr>
        <p:txBody>
          <a:bodyPr wrap="square" lIns="36000" tIns="0" rIns="36000" bIns="0" rtlCol="0">
            <a:spAutoFit/>
          </a:bodyPr>
          <a:lstStyle/>
          <a:p>
            <a:pPr algn="ctr">
              <a:buClr>
                <a:schemeClr val="tx2"/>
              </a:buClr>
            </a:pPr>
            <a:r>
              <a:rPr lang="fr-FR" dirty="0">
                <a:solidFill>
                  <a:schemeClr val="bg1"/>
                </a:solidFill>
              </a:rPr>
              <a:t>Cegid a adhéré au Global Compact de l’ONU pour s’engager à respecter les 10 principes fondamentaux concernant les droits de l’homme et la préservation de la planète </a:t>
            </a:r>
            <a:endParaRPr lang="fr-FR" dirty="0">
              <a:solidFill>
                <a:schemeClr val="accent1"/>
              </a:solidFill>
            </a:endParaRPr>
          </a:p>
        </p:txBody>
      </p:sp>
      <p:sp>
        <p:nvSpPr>
          <p:cNvPr id="7" name="ZoneTexte 6">
            <a:extLst>
              <a:ext uri="{FF2B5EF4-FFF2-40B4-BE49-F238E27FC236}">
                <a16:creationId xmlns:a16="http://schemas.microsoft.com/office/drawing/2014/main" id="{1050430A-C081-A834-C115-B4154F9551AA}"/>
              </a:ext>
            </a:extLst>
          </p:cNvPr>
          <p:cNvSpPr txBox="1"/>
          <p:nvPr/>
        </p:nvSpPr>
        <p:spPr>
          <a:xfrm>
            <a:off x="6960096" y="4433416"/>
            <a:ext cx="4752528" cy="1384995"/>
          </a:xfrm>
          <a:prstGeom prst="rect">
            <a:avLst/>
          </a:prstGeom>
          <a:noFill/>
        </p:spPr>
        <p:txBody>
          <a:bodyPr wrap="square" lIns="36000" tIns="0" rIns="36000" bIns="0" rtlCol="0">
            <a:spAutoFit/>
          </a:bodyPr>
          <a:lstStyle>
            <a:defPPr>
              <a:defRPr lang="fr-FR"/>
            </a:defPPr>
            <a:lvl1pPr algn="ctr">
              <a:buClr>
                <a:schemeClr val="tx2"/>
              </a:buClr>
              <a:defRPr>
                <a:solidFill>
                  <a:schemeClr val="bg1"/>
                </a:solidFill>
              </a:defRPr>
            </a:lvl1pPr>
          </a:lstStyle>
          <a:p>
            <a:r>
              <a:rPr lang="fr-FR" dirty="0"/>
              <a:t>Cegid a adhéré à la Convention des Entreprises pour le climat pour s’engager à la réflexion de l’évolution de son modèle économique dans le cadre de l’évolution du climat et de l’environnement social</a:t>
            </a:r>
          </a:p>
        </p:txBody>
      </p:sp>
      <p:sp>
        <p:nvSpPr>
          <p:cNvPr id="8" name="ZoneTexte 7">
            <a:extLst>
              <a:ext uri="{FF2B5EF4-FFF2-40B4-BE49-F238E27FC236}">
                <a16:creationId xmlns:a16="http://schemas.microsoft.com/office/drawing/2014/main" id="{AE7B9992-1EAE-B0AC-F0A8-132F7BB3393B}"/>
              </a:ext>
            </a:extLst>
          </p:cNvPr>
          <p:cNvSpPr txBox="1"/>
          <p:nvPr/>
        </p:nvSpPr>
        <p:spPr>
          <a:xfrm>
            <a:off x="767408" y="354711"/>
            <a:ext cx="799288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lang="fr-FR" sz="3200" b="1" dirty="0">
                <a:solidFill>
                  <a:prstClr val="white"/>
                </a:solidFill>
                <a:latin typeface="Segoe UI"/>
              </a:rPr>
              <a:t>Engagements volontaires et structurants</a:t>
            </a:r>
            <a:endParaRPr kumimoji="0" lang="fr-FR" sz="3200" b="1" i="0" u="none" strike="noStrike" kern="1200" cap="none" spc="0" normalizeH="0" baseline="0" noProof="0" dirty="0">
              <a:ln>
                <a:noFill/>
              </a:ln>
              <a:solidFill>
                <a:prstClr val="white"/>
              </a:solidFill>
              <a:effectLst/>
              <a:uLnTx/>
              <a:uFillTx/>
              <a:latin typeface="Segoe UI"/>
              <a:ea typeface="+mn-ea"/>
              <a:cs typeface="+mn-cs"/>
            </a:endParaRPr>
          </a:p>
        </p:txBody>
      </p:sp>
      <p:pic>
        <p:nvPicPr>
          <p:cNvPr id="1026" name="Picture 2" descr="Bilan Carbone de la CEC avec Aktio | Aktio">
            <a:extLst>
              <a:ext uri="{FF2B5EF4-FFF2-40B4-BE49-F238E27FC236}">
                <a16:creationId xmlns:a16="http://schemas.microsoft.com/office/drawing/2014/main" id="{27125C95-B4BD-C9C4-8A63-A4A5C7902B2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64152" y="1000849"/>
            <a:ext cx="3816424" cy="381642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6B198B1D-7BAA-30A3-700E-9CB62B29B6CA}"/>
              </a:ext>
            </a:extLst>
          </p:cNvPr>
          <p:cNvPicPr>
            <a:picLocks noChangeAspect="1"/>
          </p:cNvPicPr>
          <p:nvPr/>
        </p:nvPicPr>
        <p:blipFill>
          <a:blip r:embed="rId4"/>
          <a:stretch>
            <a:fillRect/>
          </a:stretch>
        </p:blipFill>
        <p:spPr>
          <a:xfrm>
            <a:off x="407368" y="1622078"/>
            <a:ext cx="3910499" cy="2454994"/>
          </a:xfrm>
          <a:prstGeom prst="rect">
            <a:avLst/>
          </a:prstGeom>
        </p:spPr>
      </p:pic>
    </p:spTree>
    <p:extLst>
      <p:ext uri="{BB962C8B-B14F-4D97-AF65-F5344CB8AC3E}">
        <p14:creationId xmlns:p14="http://schemas.microsoft.com/office/powerpoint/2010/main" val="29564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Des nouvelles du Polar Pod, le projet fou de Jean-Louis Etienne - Eau">
            <a:extLst>
              <a:ext uri="{FF2B5EF4-FFF2-40B4-BE49-F238E27FC236}">
                <a16:creationId xmlns:a16="http://schemas.microsoft.com/office/drawing/2014/main" id="{8494DAFA-0DC3-D2AD-8F7D-87BB0249497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84232" y="3717032"/>
            <a:ext cx="3470350" cy="231614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F9D47542-59A0-32C6-1E5D-40B818C516CA}"/>
              </a:ext>
            </a:extLst>
          </p:cNvPr>
          <p:cNvSpPr txBox="1"/>
          <p:nvPr/>
        </p:nvSpPr>
        <p:spPr>
          <a:xfrm>
            <a:off x="767408" y="354711"/>
            <a:ext cx="799288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lang="fr-FR" sz="3200" b="1" dirty="0">
                <a:solidFill>
                  <a:prstClr val="white"/>
                </a:solidFill>
                <a:latin typeface="Segoe UI"/>
              </a:rPr>
              <a:t>Engagements volontaires et structurants</a:t>
            </a:r>
            <a:endParaRPr kumimoji="0" lang="fr-FR" sz="3200" b="1" i="0" u="none" strike="noStrike" kern="1200" cap="none" spc="0" normalizeH="0" baseline="0" noProof="0" dirty="0">
              <a:ln>
                <a:noFill/>
              </a:ln>
              <a:solidFill>
                <a:prstClr val="white"/>
              </a:solidFill>
              <a:effectLst/>
              <a:uLnTx/>
              <a:uFillTx/>
              <a:latin typeface="Segoe UI"/>
              <a:ea typeface="+mn-ea"/>
              <a:cs typeface="+mn-cs"/>
            </a:endParaRPr>
          </a:p>
        </p:txBody>
      </p:sp>
      <p:sp>
        <p:nvSpPr>
          <p:cNvPr id="7" name="Espace réservé du texte 3">
            <a:extLst>
              <a:ext uri="{FF2B5EF4-FFF2-40B4-BE49-F238E27FC236}">
                <a16:creationId xmlns:a16="http://schemas.microsoft.com/office/drawing/2014/main" id="{DC4DFFB7-5231-B20F-488C-D19C11993970}"/>
              </a:ext>
            </a:extLst>
          </p:cNvPr>
          <p:cNvSpPr txBox="1">
            <a:spLocks/>
          </p:cNvSpPr>
          <p:nvPr/>
        </p:nvSpPr>
        <p:spPr>
          <a:xfrm>
            <a:off x="479377" y="1268760"/>
            <a:ext cx="6840759" cy="3750963"/>
          </a:xfrm>
          <a:prstGeom prst="rect">
            <a:avLst/>
          </a:prstGeom>
        </p:spPr>
        <p:txBody>
          <a:bodyPr/>
          <a:lstStyle>
            <a:lvl1pPr marL="0" indent="0" algn="l" defTabSz="914400" rtl="0" eaLnBrk="1" latinLnBrk="0" hangingPunct="1">
              <a:lnSpc>
                <a:spcPct val="110000"/>
              </a:lnSpc>
              <a:spcBef>
                <a:spcPts val="0"/>
              </a:spcBef>
              <a:buFontTx/>
              <a:buNone/>
              <a:defRPr sz="3200" b="1" kern="1200">
                <a:solidFill>
                  <a:schemeClr val="tx2"/>
                </a:solidFill>
                <a:latin typeface="+mn-lt"/>
                <a:ea typeface="+mn-ea"/>
                <a:cs typeface="+mn-cs"/>
              </a:defRPr>
            </a:lvl1pPr>
            <a:lvl2pPr marL="0" indent="0" algn="l" defTabSz="914400" rtl="0" eaLnBrk="1" latinLnBrk="0" hangingPunct="1">
              <a:lnSpc>
                <a:spcPct val="110000"/>
              </a:lnSpc>
              <a:spcBef>
                <a:spcPts val="1200"/>
              </a:spcBef>
              <a:buFontTx/>
              <a:buNone/>
              <a:defRPr sz="2200" b="1" kern="1200">
                <a:solidFill>
                  <a:schemeClr val="tx1"/>
                </a:solidFill>
                <a:latin typeface="+mn-lt"/>
                <a:ea typeface="+mn-ea"/>
                <a:cs typeface="+mn-cs"/>
              </a:defRPr>
            </a:lvl2pPr>
            <a:lvl3pPr marL="0" indent="0" algn="l" defTabSz="914400" rtl="0" eaLnBrk="1" latinLnBrk="0" hangingPunct="1">
              <a:lnSpc>
                <a:spcPct val="120000"/>
              </a:lnSpc>
              <a:spcBef>
                <a:spcPts val="300"/>
              </a:spcBef>
              <a:buFontTx/>
              <a:buNone/>
              <a:defRPr sz="1600" kern="1200">
                <a:solidFill>
                  <a:schemeClr val="tx1"/>
                </a:solidFill>
                <a:latin typeface="+mn-lt"/>
                <a:ea typeface="+mn-ea"/>
                <a:cs typeface="+mn-cs"/>
              </a:defRPr>
            </a:lvl3pPr>
            <a:lvl4pPr marL="180000" indent="-180000" algn="l" defTabSz="914400" rtl="0" eaLnBrk="1" latinLnBrk="0" hangingPunct="1">
              <a:lnSpc>
                <a:spcPct val="120000"/>
              </a:lnSpc>
              <a:spcBef>
                <a:spcPts val="300"/>
              </a:spcBef>
              <a:buClr>
                <a:schemeClr val="tx2"/>
              </a:buClr>
              <a:buFont typeface="Symbol" panose="05050102010706020507" pitchFamily="18" charset="2"/>
              <a:buChar char="·"/>
              <a:defRPr sz="1600" kern="1200">
                <a:solidFill>
                  <a:schemeClr val="tx1"/>
                </a:solidFill>
                <a:latin typeface="+mn-lt"/>
                <a:ea typeface="+mn-ea"/>
                <a:cs typeface="+mn-cs"/>
              </a:defRPr>
            </a:lvl4pPr>
            <a:lvl5pPr marL="360000" indent="-180000" algn="l" defTabSz="914400" rtl="0" eaLnBrk="1" latinLnBrk="0" hangingPunct="1">
              <a:lnSpc>
                <a:spcPct val="120000"/>
              </a:lnSpc>
              <a:spcBef>
                <a:spcPts val="300"/>
              </a:spcBef>
              <a:buClrTx/>
              <a:buFont typeface="Arial"/>
              <a:buChar char="•"/>
              <a:defRPr sz="1400" i="0" kern="1200">
                <a:solidFill>
                  <a:schemeClr val="tx2"/>
                </a:solidFill>
                <a:latin typeface="+mn-lt"/>
                <a:ea typeface="+mn-ea"/>
                <a:cs typeface="+mn-cs"/>
              </a:defRPr>
            </a:lvl5pPr>
            <a:lvl6pPr marL="360000" indent="0" algn="l" defTabSz="914400" rtl="0" eaLnBrk="1" latinLnBrk="0" hangingPunct="1">
              <a:lnSpc>
                <a:spcPct val="120000"/>
              </a:lnSpc>
              <a:spcBef>
                <a:spcPts val="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fr-FR" sz="1800" b="0" dirty="0">
                <a:solidFill>
                  <a:schemeClr val="bg1"/>
                </a:solidFill>
              </a:rPr>
              <a:t>Cegid &amp; Cegid Solidaire accompagnent et consacrent 1 million d’euros sur 5ans pour le projet Polar </a:t>
            </a:r>
            <a:r>
              <a:rPr lang="fr-FR" sz="1800" b="0" dirty="0" err="1">
                <a:solidFill>
                  <a:schemeClr val="bg1"/>
                </a:solidFill>
              </a:rPr>
              <a:t>Pod</a:t>
            </a:r>
            <a:r>
              <a:rPr lang="fr-FR" sz="1800" b="0" dirty="0">
                <a:solidFill>
                  <a:schemeClr val="bg1"/>
                </a:solidFill>
              </a:rPr>
              <a:t> du Professeur Etienne consacré à la recherche sur la captation carbone et l’étude de la biodiversité marine. </a:t>
            </a:r>
          </a:p>
          <a:p>
            <a:pPr fontAlgn="base"/>
            <a:endParaRPr lang="fr-FR" sz="1800" b="0" dirty="0">
              <a:solidFill>
                <a:schemeClr val="bg1"/>
              </a:solidFill>
            </a:endParaRPr>
          </a:p>
          <a:p>
            <a:pPr fontAlgn="base"/>
            <a:r>
              <a:rPr lang="fr-FR" sz="1800" b="0" dirty="0">
                <a:solidFill>
                  <a:schemeClr val="bg1"/>
                </a:solidFill>
              </a:rPr>
              <a:t>Polar </a:t>
            </a:r>
            <a:r>
              <a:rPr lang="fr-FR" sz="1800" b="0" dirty="0" err="1">
                <a:solidFill>
                  <a:schemeClr val="bg1"/>
                </a:solidFill>
              </a:rPr>
              <a:t>Pod</a:t>
            </a:r>
            <a:r>
              <a:rPr lang="fr-FR" sz="1800" b="0" dirty="0">
                <a:solidFill>
                  <a:schemeClr val="bg1"/>
                </a:solidFill>
              </a:rPr>
              <a:t> </a:t>
            </a:r>
            <a:r>
              <a:rPr lang="fr-FR" sz="1800" dirty="0">
                <a:solidFill>
                  <a:schemeClr val="bg1"/>
                </a:solidFill>
              </a:rPr>
              <a:t>ouvre de nouveaux horizons </a:t>
            </a:r>
            <a:r>
              <a:rPr lang="fr-FR" sz="1800" b="0" dirty="0">
                <a:solidFill>
                  <a:schemeClr val="bg1"/>
                </a:solidFill>
              </a:rPr>
              <a:t>en explorant un milieu encore très méconnu – l’océan Austral – et repousse les limites technologiques et humaines établies. </a:t>
            </a:r>
          </a:p>
          <a:p>
            <a:pPr fontAlgn="base"/>
            <a:endParaRPr lang="fr-FR" sz="1800" b="0" dirty="0">
              <a:solidFill>
                <a:schemeClr val="bg1"/>
              </a:solidFill>
            </a:endParaRPr>
          </a:p>
          <a:p>
            <a:pPr fontAlgn="base"/>
            <a:r>
              <a:rPr lang="fr-FR" sz="1800" dirty="0">
                <a:solidFill>
                  <a:schemeClr val="bg1"/>
                </a:solidFill>
              </a:rPr>
              <a:t>C’est d’abord un défi technologique</a:t>
            </a:r>
            <a:r>
              <a:rPr lang="fr-FR" sz="1800" b="0" dirty="0">
                <a:solidFill>
                  <a:schemeClr val="bg1"/>
                </a:solidFill>
              </a:rPr>
              <a:t>, avec un vaisseau innovant et utile, conçu pour résister aux conditions climatiques les plus extrêmes tout en étant « zéro émission » carbone. </a:t>
            </a:r>
          </a:p>
          <a:p>
            <a:pPr fontAlgn="base"/>
            <a:endParaRPr lang="fr-FR" sz="1800" b="0" dirty="0">
              <a:solidFill>
                <a:schemeClr val="bg1"/>
              </a:solidFill>
            </a:endParaRPr>
          </a:p>
          <a:p>
            <a:pPr fontAlgn="base"/>
            <a:r>
              <a:rPr lang="fr-FR" sz="1800" b="0" dirty="0">
                <a:solidFill>
                  <a:schemeClr val="bg1"/>
                </a:solidFill>
              </a:rPr>
              <a:t>Polar </a:t>
            </a:r>
            <a:r>
              <a:rPr lang="fr-FR" sz="1800" b="0" dirty="0" err="1">
                <a:solidFill>
                  <a:schemeClr val="bg1"/>
                </a:solidFill>
              </a:rPr>
              <a:t>Pod</a:t>
            </a:r>
            <a:r>
              <a:rPr lang="fr-FR" sz="1800" b="0" dirty="0">
                <a:solidFill>
                  <a:schemeClr val="bg1"/>
                </a:solidFill>
              </a:rPr>
              <a:t> c’est aussi une </a:t>
            </a:r>
            <a:r>
              <a:rPr lang="fr-FR" sz="1800" dirty="0">
                <a:solidFill>
                  <a:schemeClr val="bg1"/>
                </a:solidFill>
              </a:rPr>
              <a:t>aventure humaine, </a:t>
            </a:r>
            <a:r>
              <a:rPr lang="fr-FR" sz="1800" b="0" dirty="0">
                <a:solidFill>
                  <a:schemeClr val="bg1"/>
                </a:solidFill>
              </a:rPr>
              <a:t>née de la vision d’un homme – Jean-Louis Etienne, médecin et explorateur qui veut ouvrir les possibles de la connaissance humaine en faveur de la planète. </a:t>
            </a:r>
          </a:p>
          <a:p>
            <a:pPr fontAlgn="base"/>
            <a:endParaRPr lang="fr-FR" sz="1800" dirty="0">
              <a:solidFill>
                <a:schemeClr val="bg1"/>
              </a:solidFill>
            </a:endParaRPr>
          </a:p>
        </p:txBody>
      </p:sp>
      <p:pic>
        <p:nvPicPr>
          <p:cNvPr id="4" name="Image 3">
            <a:extLst>
              <a:ext uri="{FF2B5EF4-FFF2-40B4-BE49-F238E27FC236}">
                <a16:creationId xmlns:a16="http://schemas.microsoft.com/office/drawing/2014/main" id="{6276F114-9790-52D8-B8E2-7795A0044B31}"/>
              </a:ext>
            </a:extLst>
          </p:cNvPr>
          <p:cNvPicPr>
            <a:picLocks noChangeAspect="1"/>
          </p:cNvPicPr>
          <p:nvPr/>
        </p:nvPicPr>
        <p:blipFill>
          <a:blip r:embed="rId3"/>
          <a:stretch>
            <a:fillRect/>
          </a:stretch>
        </p:blipFill>
        <p:spPr>
          <a:xfrm>
            <a:off x="8190307" y="1484784"/>
            <a:ext cx="3505247" cy="2088232"/>
          </a:xfrm>
          <a:prstGeom prst="rect">
            <a:avLst/>
          </a:prstGeom>
        </p:spPr>
      </p:pic>
    </p:spTree>
    <p:extLst>
      <p:ext uri="{BB962C8B-B14F-4D97-AF65-F5344CB8AC3E}">
        <p14:creationId xmlns:p14="http://schemas.microsoft.com/office/powerpoint/2010/main" val="2219622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E7B9992-1EAE-B0AC-F0A8-132F7BB3393B}"/>
              </a:ext>
            </a:extLst>
          </p:cNvPr>
          <p:cNvSpPr txBox="1"/>
          <p:nvPr/>
        </p:nvSpPr>
        <p:spPr>
          <a:xfrm>
            <a:off x="767408" y="354711"/>
            <a:ext cx="511256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lang="fr-FR" sz="3200" b="1" dirty="0">
                <a:solidFill>
                  <a:prstClr val="white"/>
                </a:solidFill>
                <a:latin typeface="Segoe UI"/>
              </a:rPr>
              <a:t>Evaluation </a:t>
            </a:r>
            <a:r>
              <a:rPr lang="fr-FR" sz="3200" b="1" dirty="0" err="1">
                <a:solidFill>
                  <a:prstClr val="white"/>
                </a:solidFill>
                <a:latin typeface="Segoe UI"/>
              </a:rPr>
              <a:t>Ecovadis</a:t>
            </a:r>
            <a:r>
              <a:rPr lang="fr-FR" sz="3200" b="1" dirty="0">
                <a:solidFill>
                  <a:prstClr val="white"/>
                </a:solidFill>
                <a:latin typeface="Segoe UI"/>
              </a:rPr>
              <a:t> 2025</a:t>
            </a:r>
            <a:endParaRPr kumimoji="0" lang="fr-FR" sz="3200" b="1" i="0" u="none" strike="noStrike" kern="1200" cap="none" spc="0" normalizeH="0" baseline="0" noProof="0" dirty="0">
              <a:ln>
                <a:noFill/>
              </a:ln>
              <a:solidFill>
                <a:prstClr val="white"/>
              </a:solidFill>
              <a:effectLst/>
              <a:uLnTx/>
              <a:uFillTx/>
              <a:latin typeface="Segoe UI"/>
              <a:ea typeface="+mn-ea"/>
              <a:cs typeface="+mn-cs"/>
            </a:endParaRPr>
          </a:p>
        </p:txBody>
      </p:sp>
      <p:pic>
        <p:nvPicPr>
          <p:cNvPr id="1026" name="Picture 2">
            <a:extLst>
              <a:ext uri="{FF2B5EF4-FFF2-40B4-BE49-F238E27FC236}">
                <a16:creationId xmlns:a16="http://schemas.microsoft.com/office/drawing/2014/main" id="{1975D9AC-B7A3-AF11-0977-D5105B847DA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5377" y="1979683"/>
            <a:ext cx="2816934" cy="190333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47D491A3-BDA1-8CE2-24D4-8E8F9580F4BA}"/>
              </a:ext>
            </a:extLst>
          </p:cNvPr>
          <p:cNvPicPr>
            <a:picLocks noChangeAspect="1"/>
          </p:cNvPicPr>
          <p:nvPr/>
        </p:nvPicPr>
        <p:blipFill>
          <a:blip r:embed="rId3"/>
          <a:stretch>
            <a:fillRect/>
          </a:stretch>
        </p:blipFill>
        <p:spPr>
          <a:xfrm>
            <a:off x="3052311" y="1988899"/>
            <a:ext cx="8904312" cy="1855509"/>
          </a:xfrm>
          <a:prstGeom prst="rect">
            <a:avLst/>
          </a:prstGeom>
        </p:spPr>
      </p:pic>
    </p:spTree>
    <p:extLst>
      <p:ext uri="{BB962C8B-B14F-4D97-AF65-F5344CB8AC3E}">
        <p14:creationId xmlns:p14="http://schemas.microsoft.com/office/powerpoint/2010/main" val="1599656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E7B9992-1EAE-B0AC-F0A8-132F7BB3393B}"/>
              </a:ext>
            </a:extLst>
          </p:cNvPr>
          <p:cNvSpPr txBox="1"/>
          <p:nvPr/>
        </p:nvSpPr>
        <p:spPr>
          <a:xfrm>
            <a:off x="767408" y="354711"/>
            <a:ext cx="6546816"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lang="fr-FR" sz="3200" b="1" dirty="0">
                <a:solidFill>
                  <a:prstClr val="white"/>
                </a:solidFill>
                <a:latin typeface="Segoe UI"/>
              </a:rPr>
              <a:t>Gouvernance ESG chez Cegid  </a:t>
            </a:r>
            <a:endParaRPr kumimoji="0" lang="fr-FR" sz="3200" b="1" i="0" u="none" strike="noStrike" kern="1200" cap="none" spc="0" normalizeH="0" baseline="0" noProof="0" dirty="0">
              <a:ln>
                <a:noFill/>
              </a:ln>
              <a:solidFill>
                <a:prstClr val="white"/>
              </a:solidFill>
              <a:effectLst/>
              <a:uLnTx/>
              <a:uFillTx/>
              <a:latin typeface="Segoe UI"/>
              <a:ea typeface="+mn-ea"/>
              <a:cs typeface="+mn-cs"/>
            </a:endParaRPr>
          </a:p>
        </p:txBody>
      </p:sp>
      <p:sp>
        <p:nvSpPr>
          <p:cNvPr id="2" name="ZoneTexte 1">
            <a:extLst>
              <a:ext uri="{FF2B5EF4-FFF2-40B4-BE49-F238E27FC236}">
                <a16:creationId xmlns:a16="http://schemas.microsoft.com/office/drawing/2014/main" id="{0CF85BEA-E66F-0F00-E30D-0B4AF7898F82}"/>
              </a:ext>
            </a:extLst>
          </p:cNvPr>
          <p:cNvSpPr txBox="1"/>
          <p:nvPr/>
        </p:nvSpPr>
        <p:spPr>
          <a:xfrm>
            <a:off x="1336131" y="2835366"/>
            <a:ext cx="4104456" cy="2462213"/>
          </a:xfrm>
          <a:prstGeom prst="rect">
            <a:avLst/>
          </a:prstGeom>
          <a:noFill/>
        </p:spPr>
        <p:txBody>
          <a:bodyPr wrap="square" lIns="36000" tIns="0" rIns="36000" bIns="0" rtlCol="0">
            <a:spAutoFit/>
          </a:bodyPr>
          <a:lstStyle/>
          <a:p>
            <a:pPr algn="ctr">
              <a:buClr>
                <a:schemeClr val="tx2"/>
              </a:buClr>
            </a:pPr>
            <a:r>
              <a:rPr lang="fr-FR" sz="2000" b="1" dirty="0">
                <a:solidFill>
                  <a:srgbClr val="FF5C35"/>
                </a:solidFill>
              </a:rPr>
              <a:t>EXCO ESG</a:t>
            </a:r>
          </a:p>
          <a:p>
            <a:pPr>
              <a:buClr>
                <a:schemeClr val="tx2"/>
              </a:buClr>
            </a:pPr>
            <a:endParaRPr lang="fr-FR" sz="2000" dirty="0">
              <a:solidFill>
                <a:schemeClr val="bg1"/>
              </a:solidFill>
            </a:endParaRPr>
          </a:p>
          <a:p>
            <a:pPr>
              <a:buClr>
                <a:schemeClr val="tx2"/>
              </a:buClr>
            </a:pPr>
            <a:r>
              <a:rPr lang="fr-FR" sz="2000" dirty="0">
                <a:solidFill>
                  <a:schemeClr val="bg1"/>
                </a:solidFill>
              </a:rPr>
              <a:t>Constitué de 8 membres de l’EXCO, ce comité valide les plans d’actions et s’assure de la bonne exécution de la démarche ESG de Cegid.</a:t>
            </a:r>
          </a:p>
          <a:p>
            <a:pPr>
              <a:buClr>
                <a:schemeClr val="tx2"/>
              </a:buClr>
            </a:pPr>
            <a:endParaRPr lang="fr-FR" sz="2000" dirty="0">
              <a:solidFill>
                <a:schemeClr val="bg1"/>
              </a:solidFill>
            </a:endParaRPr>
          </a:p>
          <a:p>
            <a:pPr>
              <a:buClr>
                <a:schemeClr val="tx2"/>
              </a:buClr>
            </a:pPr>
            <a:endParaRPr lang="fr-FR" sz="2000" dirty="0">
              <a:solidFill>
                <a:schemeClr val="bg1"/>
              </a:solidFill>
            </a:endParaRPr>
          </a:p>
        </p:txBody>
      </p:sp>
      <p:sp>
        <p:nvSpPr>
          <p:cNvPr id="3" name="ZoneTexte 2">
            <a:extLst>
              <a:ext uri="{FF2B5EF4-FFF2-40B4-BE49-F238E27FC236}">
                <a16:creationId xmlns:a16="http://schemas.microsoft.com/office/drawing/2014/main" id="{9168D309-CEE1-9680-F5E7-0E6BB3A3771B}"/>
              </a:ext>
            </a:extLst>
          </p:cNvPr>
          <p:cNvSpPr txBox="1"/>
          <p:nvPr/>
        </p:nvSpPr>
        <p:spPr>
          <a:xfrm>
            <a:off x="6780258" y="2845361"/>
            <a:ext cx="4124795" cy="3077766"/>
          </a:xfrm>
          <a:prstGeom prst="rect">
            <a:avLst/>
          </a:prstGeom>
          <a:noFill/>
        </p:spPr>
        <p:txBody>
          <a:bodyPr wrap="square" lIns="36000" tIns="0" rIns="36000" bIns="0" rtlCol="0">
            <a:spAutoFit/>
          </a:bodyPr>
          <a:lstStyle/>
          <a:p>
            <a:pPr algn="ctr">
              <a:buClr>
                <a:schemeClr val="tx2"/>
              </a:buClr>
            </a:pPr>
            <a:r>
              <a:rPr lang="fr-FR" sz="2000" b="1" dirty="0">
                <a:solidFill>
                  <a:srgbClr val="FF5C35"/>
                </a:solidFill>
              </a:rPr>
              <a:t>GT ESG </a:t>
            </a:r>
          </a:p>
          <a:p>
            <a:pPr>
              <a:buClr>
                <a:schemeClr val="tx2"/>
              </a:buClr>
            </a:pPr>
            <a:endParaRPr lang="fr-FR" sz="2000" dirty="0">
              <a:solidFill>
                <a:schemeClr val="bg1"/>
              </a:solidFill>
            </a:endParaRPr>
          </a:p>
          <a:p>
            <a:pPr>
              <a:buClr>
                <a:schemeClr val="tx2"/>
              </a:buClr>
            </a:pPr>
            <a:r>
              <a:rPr lang="fr-FR" sz="2000" dirty="0">
                <a:solidFill>
                  <a:schemeClr val="bg1"/>
                </a:solidFill>
              </a:rPr>
              <a:t>Constitué de 15 collaborateurs représentant l’ensemble des services de Cegid, ce  GT définit les plans d’actions et leur mesure. Il est chargé de suivre, sur le plan opérationnel, le déploiement des actions d’exécutions pour atteindre les objectifs fixés.</a:t>
            </a:r>
          </a:p>
        </p:txBody>
      </p:sp>
      <p:pic>
        <p:nvPicPr>
          <p:cNvPr id="5" name="Image 4">
            <a:extLst>
              <a:ext uri="{FF2B5EF4-FFF2-40B4-BE49-F238E27FC236}">
                <a16:creationId xmlns:a16="http://schemas.microsoft.com/office/drawing/2014/main" id="{3642A638-6DDD-56AC-A1B1-5CD7C181D920}"/>
              </a:ext>
            </a:extLst>
          </p:cNvPr>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2543173" y="1228715"/>
            <a:ext cx="1690371" cy="1606651"/>
          </a:xfrm>
          <a:prstGeom prst="rect">
            <a:avLst/>
          </a:prstGeom>
          <a:ln>
            <a:noFill/>
          </a:ln>
        </p:spPr>
      </p:pic>
      <p:pic>
        <p:nvPicPr>
          <p:cNvPr id="7" name="Image 6">
            <a:extLst>
              <a:ext uri="{FF2B5EF4-FFF2-40B4-BE49-F238E27FC236}">
                <a16:creationId xmlns:a16="http://schemas.microsoft.com/office/drawing/2014/main" id="{81895406-0E14-AFFA-F9B0-D6F9DBE0A28D}"/>
              </a:ext>
            </a:extLst>
          </p:cNvPr>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7573981" y="1030261"/>
            <a:ext cx="1690371" cy="1606651"/>
          </a:xfrm>
          <a:prstGeom prst="rect">
            <a:avLst/>
          </a:prstGeom>
          <a:ln>
            <a:noFill/>
          </a:ln>
        </p:spPr>
      </p:pic>
      <p:pic>
        <p:nvPicPr>
          <p:cNvPr id="4" name="Image 3">
            <a:extLst>
              <a:ext uri="{FF2B5EF4-FFF2-40B4-BE49-F238E27FC236}">
                <a16:creationId xmlns:a16="http://schemas.microsoft.com/office/drawing/2014/main" id="{3C253741-92C0-1FAE-44A4-E21F5627CC8D}"/>
              </a:ext>
            </a:extLst>
          </p:cNvPr>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8294061" y="1318293"/>
            <a:ext cx="1690371" cy="1606651"/>
          </a:xfrm>
          <a:prstGeom prst="rect">
            <a:avLst/>
          </a:prstGeom>
          <a:ln>
            <a:noFill/>
          </a:ln>
        </p:spPr>
      </p:pic>
    </p:spTree>
    <p:extLst>
      <p:ext uri="{BB962C8B-B14F-4D97-AF65-F5344CB8AC3E}">
        <p14:creationId xmlns:p14="http://schemas.microsoft.com/office/powerpoint/2010/main" val="241994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4BC40C45-6542-4ADC-AB9E-DBC205B2349F}"/>
              </a:ext>
            </a:extLst>
          </p:cNvPr>
          <p:cNvSpPr/>
          <p:nvPr/>
        </p:nvSpPr>
        <p:spPr>
          <a:xfrm>
            <a:off x="109836" y="97107"/>
            <a:ext cx="7056784" cy="6517274"/>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dirty="0"/>
          </a:p>
        </p:txBody>
      </p:sp>
      <p:pic>
        <p:nvPicPr>
          <p:cNvPr id="8" name="Image 7" descr="Une image contenant bâtiment, bleu&#10;&#10;Description générée automatiquement">
            <a:extLst>
              <a:ext uri="{FF2B5EF4-FFF2-40B4-BE49-F238E27FC236}">
                <a16:creationId xmlns:a16="http://schemas.microsoft.com/office/drawing/2014/main" id="{4E912889-C5F3-4DE0-902A-52D879AD3C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3992" y="0"/>
            <a:ext cx="8064440" cy="6858000"/>
          </a:xfrm>
          <a:prstGeom prst="rect">
            <a:avLst/>
          </a:prstGeom>
          <a:effectLst>
            <a:softEdge rad="0"/>
          </a:effectLst>
        </p:spPr>
      </p:pic>
      <p:sp>
        <p:nvSpPr>
          <p:cNvPr id="3" name="ZoneTexte 2"/>
          <p:cNvSpPr txBox="1"/>
          <p:nvPr/>
        </p:nvSpPr>
        <p:spPr>
          <a:xfrm flipH="1">
            <a:off x="488901" y="1287919"/>
            <a:ext cx="6399187" cy="3785652"/>
          </a:xfrm>
          <a:prstGeom prst="rect">
            <a:avLst/>
          </a:prstGeom>
          <a:noFill/>
        </p:spPr>
        <p:txBody>
          <a:bodyPr wrap="square" rtlCol="0">
            <a:spAutoFit/>
          </a:bodyPr>
          <a:lstStyle/>
          <a:p>
            <a:pPr algn="ctr"/>
            <a:r>
              <a:rPr lang="fr-FR" sz="4400" b="1" dirty="0">
                <a:solidFill>
                  <a:schemeClr val="bg1"/>
                </a:solidFill>
                <a:cs typeface="Calibri" panose="020F0502020204030204" pitchFamily="34" charset="0"/>
              </a:rPr>
              <a:t>Notre ambition ESG</a:t>
            </a:r>
          </a:p>
          <a:p>
            <a:pPr algn="ctr"/>
            <a:endParaRPr lang="fr-FR" sz="3600" b="1" dirty="0">
              <a:solidFill>
                <a:schemeClr val="bg1"/>
              </a:solidFill>
              <a:cs typeface="Calibri" panose="020F0502020204030204" pitchFamily="34" charset="0"/>
            </a:endParaRPr>
          </a:p>
          <a:p>
            <a:pPr algn="ctr"/>
            <a:r>
              <a:rPr lang="fr-FR" sz="3200" b="1">
                <a:solidFill>
                  <a:schemeClr val="bg1"/>
                </a:solidFill>
                <a:cs typeface="Calibri" panose="020F0502020204030204" pitchFamily="34" charset="0"/>
              </a:rPr>
              <a:t>Développer un environnement numérique éthique, inclusif et durable pour nos employés, nos clients et notre écosystème, dans le monde entier.</a:t>
            </a:r>
            <a:endParaRPr lang="es-ES" sz="3200" b="1" dirty="0">
              <a:solidFill>
                <a:schemeClr val="bg1"/>
              </a:solidFill>
              <a:cs typeface="Calibri" panose="020F0502020204030204" pitchFamily="34" charset="0"/>
            </a:endParaRPr>
          </a:p>
        </p:txBody>
      </p:sp>
    </p:spTree>
    <p:extLst>
      <p:ext uri="{BB962C8B-B14F-4D97-AF65-F5344CB8AC3E}">
        <p14:creationId xmlns:p14="http://schemas.microsoft.com/office/powerpoint/2010/main" val="1913814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rganigramme : Connecteur 25">
            <a:extLst>
              <a:ext uri="{FF2B5EF4-FFF2-40B4-BE49-F238E27FC236}">
                <a16:creationId xmlns:a16="http://schemas.microsoft.com/office/drawing/2014/main" id="{F2591FA1-4BEE-C749-3DBF-536359ED637A}"/>
              </a:ext>
            </a:extLst>
          </p:cNvPr>
          <p:cNvSpPr/>
          <p:nvPr/>
        </p:nvSpPr>
        <p:spPr>
          <a:xfrm>
            <a:off x="3793407" y="347975"/>
            <a:ext cx="7351165" cy="6032205"/>
          </a:xfrm>
          <a:prstGeom prst="flowChartConnector">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4B390FB2-E89D-43A2-8796-C581C50FD044}"/>
              </a:ext>
            </a:extLst>
          </p:cNvPr>
          <p:cNvSpPr txBox="1"/>
          <p:nvPr/>
        </p:nvSpPr>
        <p:spPr>
          <a:xfrm>
            <a:off x="551384" y="623526"/>
            <a:ext cx="2967671" cy="1477328"/>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en-GB" sz="4800" b="1" i="0" u="none" strike="noStrike" kern="1200" cap="none" spc="0" normalizeH="0" baseline="0" noProof="0" dirty="0">
                <a:ln>
                  <a:noFill/>
                </a:ln>
                <a:solidFill>
                  <a:prstClr val="white"/>
                </a:solidFill>
                <a:effectLst/>
                <a:uLnTx/>
                <a:uFillTx/>
                <a:latin typeface="Segoe UI"/>
                <a:ea typeface="+mn-ea"/>
                <a:cs typeface="+mn-cs"/>
              </a:rPr>
              <a:t>Nos 4 </a:t>
            </a:r>
            <a:r>
              <a:rPr kumimoji="0" lang="en-GB" sz="4800" b="1" i="0" u="none" strike="noStrike" kern="1200" cap="none" spc="0" normalizeH="0" baseline="0" noProof="0" dirty="0" err="1">
                <a:ln>
                  <a:noFill/>
                </a:ln>
                <a:solidFill>
                  <a:prstClr val="white"/>
                </a:solidFill>
                <a:effectLst/>
                <a:uLnTx/>
                <a:uFillTx/>
                <a:latin typeface="Segoe UI"/>
                <a:ea typeface="+mn-ea"/>
                <a:cs typeface="+mn-cs"/>
              </a:rPr>
              <a:t>piliers</a:t>
            </a:r>
            <a:endParaRPr kumimoji="0" lang="en-GB" sz="4800" b="1" i="0" u="none" strike="noStrike" kern="1200" cap="none" spc="0" normalizeH="0" baseline="0" noProof="0" dirty="0">
              <a:ln>
                <a:noFill/>
              </a:ln>
              <a:solidFill>
                <a:prstClr val="white"/>
              </a:solidFill>
              <a:effectLst/>
              <a:uLnTx/>
              <a:uFillTx/>
              <a:latin typeface="Segoe UI"/>
              <a:ea typeface="+mn-ea"/>
              <a:cs typeface="+mn-cs"/>
            </a:endParaRPr>
          </a:p>
        </p:txBody>
      </p:sp>
      <p:pic>
        <p:nvPicPr>
          <p:cNvPr id="25" name="Image 24">
            <a:extLst>
              <a:ext uri="{FF2B5EF4-FFF2-40B4-BE49-F238E27FC236}">
                <a16:creationId xmlns:a16="http://schemas.microsoft.com/office/drawing/2014/main" id="{38A06850-0677-4CBF-9F01-41A14B0537FA}"/>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9200137" y="3366038"/>
            <a:ext cx="1440000" cy="1440000"/>
          </a:xfrm>
          <a:prstGeom prst="rect">
            <a:avLst/>
          </a:prstGeom>
        </p:spPr>
      </p:pic>
      <p:sp>
        <p:nvSpPr>
          <p:cNvPr id="29" name="Rectangle 28">
            <a:extLst>
              <a:ext uri="{FF2B5EF4-FFF2-40B4-BE49-F238E27FC236}">
                <a16:creationId xmlns:a16="http://schemas.microsoft.com/office/drawing/2014/main" id="{891855D2-8B10-4CE5-8F89-E68A9BE060D4}"/>
              </a:ext>
            </a:extLst>
          </p:cNvPr>
          <p:cNvSpPr/>
          <p:nvPr/>
        </p:nvSpPr>
        <p:spPr>
          <a:xfrm>
            <a:off x="8284492" y="4526476"/>
            <a:ext cx="2908572" cy="954107"/>
          </a:xfrm>
          <a:prstGeom prst="rect">
            <a:avLst/>
          </a:prstGeom>
          <a:solidFill>
            <a:schemeClr val="accent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Cegid pour la </a:t>
            </a:r>
            <a:r>
              <a:rPr kumimoji="0" lang="en-GB" sz="2800" b="1" i="0" u="none" strike="noStrike" kern="1200" cap="none" spc="0" normalizeH="0" baseline="0" noProof="0" dirty="0" err="1">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planète</a:t>
            </a:r>
            <a:endParaRPr kumimoji="0" lang="en-GB" sz="2800" b="1" i="0" u="none" strike="noStrike" kern="1200" cap="none" spc="0" normalizeH="0" baseline="0" noProof="0" dirty="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endParaRPr>
          </a:p>
        </p:txBody>
      </p:sp>
      <p:sp>
        <p:nvSpPr>
          <p:cNvPr id="2" name="Rectangle 1">
            <a:extLst>
              <a:ext uri="{FF2B5EF4-FFF2-40B4-BE49-F238E27FC236}">
                <a16:creationId xmlns:a16="http://schemas.microsoft.com/office/drawing/2014/main" id="{7111D69C-871C-4F76-B0C6-66C30628D011}"/>
              </a:ext>
            </a:extLst>
          </p:cNvPr>
          <p:cNvSpPr/>
          <p:nvPr/>
        </p:nvSpPr>
        <p:spPr>
          <a:xfrm>
            <a:off x="3604733" y="1916832"/>
            <a:ext cx="3864009" cy="100811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i="1" dirty="0">
                <a:solidFill>
                  <a:schemeClr val="bg1"/>
                </a:solidFill>
                <a:latin typeface="Segoe UI" panose="020B0502040204020203" pitchFamily="34" charset="0"/>
                <a:cs typeface="Times New Roman" panose="02020603050405020304" pitchFamily="18" charset="0"/>
              </a:rPr>
              <a:t>Exercer notre métier de manière éthique et responsable et avoir un impact positif sur nos territoires.</a:t>
            </a:r>
          </a:p>
        </p:txBody>
      </p:sp>
      <p:sp>
        <p:nvSpPr>
          <p:cNvPr id="18" name="ZoneTexte 17">
            <a:extLst>
              <a:ext uri="{FF2B5EF4-FFF2-40B4-BE49-F238E27FC236}">
                <a16:creationId xmlns:a16="http://schemas.microsoft.com/office/drawing/2014/main" id="{E9A16622-291C-4138-8E97-6642928E8D77}"/>
              </a:ext>
            </a:extLst>
          </p:cNvPr>
          <p:cNvSpPr txBox="1"/>
          <p:nvPr/>
        </p:nvSpPr>
        <p:spPr>
          <a:xfrm>
            <a:off x="3639127" y="1412253"/>
            <a:ext cx="3961420" cy="485318"/>
          </a:xfrm>
          <a:prstGeom prst="rect">
            <a:avLst/>
          </a:prstGeom>
          <a:solidFill>
            <a:schemeClr val="accent2"/>
          </a:solidFill>
        </p:spPr>
        <p:txBody>
          <a:bodyPr vert="horz" wrap="square" lIns="48000" tIns="0" rIns="4800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Cegid et la </a:t>
            </a:r>
            <a:r>
              <a:rPr kumimoji="0" lang="en-GB" sz="2800" b="1" i="0" u="none" strike="noStrike" kern="1200" cap="none" spc="0" normalizeH="0" baseline="0" noProof="0" dirty="0" err="1">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société</a:t>
            </a:r>
            <a:endParaRPr kumimoji="0" lang="en-GB" sz="2800" b="1" i="0" u="none" strike="noStrike" kern="1200" cap="none" spc="0" normalizeH="0" baseline="0" noProof="0" dirty="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endParaRPr>
          </a:p>
        </p:txBody>
      </p:sp>
      <p:sp>
        <p:nvSpPr>
          <p:cNvPr id="15" name="Rectangle 14">
            <a:extLst>
              <a:ext uri="{FF2B5EF4-FFF2-40B4-BE49-F238E27FC236}">
                <a16:creationId xmlns:a16="http://schemas.microsoft.com/office/drawing/2014/main" id="{1CB95CD5-4B9A-422C-9A8A-3CB79BAEDD5C}"/>
              </a:ext>
            </a:extLst>
          </p:cNvPr>
          <p:cNvSpPr/>
          <p:nvPr/>
        </p:nvSpPr>
        <p:spPr>
          <a:xfrm>
            <a:off x="3603823" y="5112931"/>
            <a:ext cx="3890274" cy="12073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7000"/>
              </a:lnSpc>
              <a:spcAft>
                <a:spcPts val="800"/>
              </a:spcAft>
            </a:pP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Faire grandir nos collaborateurs </a:t>
            </a:r>
            <a:b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b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(et futurs collaborateurs) dans un environnement « </a:t>
            </a:r>
            <a:r>
              <a:rPr lang="fr-FR" sz="1800" i="1" dirty="0" err="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safe</a:t>
            </a: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 </a:t>
            </a:r>
            <a:b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b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et « </a:t>
            </a:r>
            <a:r>
              <a:rPr lang="fr-FR" sz="1800" i="1" dirty="0" err="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equal</a:t>
            </a: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a:t>
            </a:r>
            <a:r>
              <a:rPr lang="fr-FR" sz="1800" i="1" dirty="0" err="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opportunities</a:t>
            </a: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a:t>
            </a:r>
            <a:endPar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AA6A60E6-DB63-B88D-486C-0932EF541A36}"/>
              </a:ext>
            </a:extLst>
          </p:cNvPr>
          <p:cNvSpPr/>
          <p:nvPr/>
        </p:nvSpPr>
        <p:spPr>
          <a:xfrm>
            <a:off x="7752184" y="1840633"/>
            <a:ext cx="4159920" cy="108431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defRPr/>
            </a:pPr>
            <a:r>
              <a:rPr kumimoji="0" lang="en-US" sz="1800" i="1" u="none" strike="noStrike" kern="1200" cap="none" spc="0" normalizeH="0" baseline="0" noProof="0" dirty="0" err="1">
                <a:ln>
                  <a:noFill/>
                </a:ln>
                <a:solidFill>
                  <a:prstClr val="white"/>
                </a:solidFill>
                <a:effectLst/>
                <a:uLnTx/>
                <a:uFillTx/>
                <a:latin typeface="Segoe UI"/>
                <a:ea typeface="+mn-ea"/>
                <a:cs typeface="+mn-cs"/>
              </a:rPr>
              <a:t>Garantir</a:t>
            </a:r>
            <a:r>
              <a:rPr kumimoji="0" lang="en-US" sz="1800" i="1" u="none" strike="noStrike" kern="1200" cap="none" spc="0" normalizeH="0" baseline="0" noProof="0" dirty="0">
                <a:ln>
                  <a:noFill/>
                </a:ln>
                <a:solidFill>
                  <a:prstClr val="white"/>
                </a:solidFill>
                <a:effectLst/>
                <a:uLnTx/>
                <a:uFillTx/>
                <a:latin typeface="Segoe UI"/>
                <a:ea typeface="+mn-ea"/>
                <a:cs typeface="+mn-cs"/>
              </a:rPr>
              <a:t> la satisfaction de </a:t>
            </a:r>
            <a:r>
              <a:rPr kumimoji="0" lang="en-US" sz="1800" i="1" u="none" strike="noStrike" kern="1200" cap="none" spc="0" normalizeH="0" baseline="0" noProof="0" dirty="0" err="1">
                <a:ln>
                  <a:noFill/>
                </a:ln>
                <a:solidFill>
                  <a:prstClr val="white"/>
                </a:solidFill>
                <a:effectLst/>
                <a:uLnTx/>
                <a:uFillTx/>
                <a:latin typeface="Segoe UI"/>
                <a:ea typeface="+mn-ea"/>
                <a:cs typeface="+mn-cs"/>
              </a:rPr>
              <a:t>nos</a:t>
            </a:r>
            <a:r>
              <a:rPr kumimoji="0" lang="en-US" sz="1800" i="1" u="none" strike="noStrike" kern="1200" cap="none" spc="0" normalizeH="0" baseline="0" noProof="0" dirty="0">
                <a:ln>
                  <a:noFill/>
                </a:ln>
                <a:solidFill>
                  <a:prstClr val="white"/>
                </a:solidFill>
                <a:effectLst/>
                <a:uLnTx/>
                <a:uFillTx/>
                <a:latin typeface="Segoe UI"/>
                <a:ea typeface="+mn-ea"/>
                <a:cs typeface="+mn-cs"/>
              </a:rPr>
              <a:t> clients, la </a:t>
            </a:r>
            <a:r>
              <a:rPr kumimoji="0" lang="en-US" sz="1800" i="1" u="none" strike="noStrike" kern="1200" cap="none" spc="0" normalizeH="0" baseline="0" noProof="0" dirty="0" err="1">
                <a:ln>
                  <a:noFill/>
                </a:ln>
                <a:solidFill>
                  <a:prstClr val="white"/>
                </a:solidFill>
                <a:effectLst/>
                <a:uLnTx/>
                <a:uFillTx/>
                <a:latin typeface="Segoe UI"/>
                <a:ea typeface="+mn-ea"/>
                <a:cs typeface="+mn-cs"/>
              </a:rPr>
              <a:t>sécurité</a:t>
            </a:r>
            <a:r>
              <a:rPr kumimoji="0" lang="en-US" sz="1800" i="1" u="none" strike="noStrike" kern="1200" cap="none" spc="0" normalizeH="0" baseline="0" noProof="0" dirty="0">
                <a:ln>
                  <a:noFill/>
                </a:ln>
                <a:solidFill>
                  <a:prstClr val="white"/>
                </a:solidFill>
                <a:effectLst/>
                <a:uLnTx/>
                <a:uFillTx/>
                <a:latin typeface="Segoe UI"/>
                <a:ea typeface="+mn-ea"/>
                <a:cs typeface="+mn-cs"/>
              </a:rPr>
              <a:t> de </a:t>
            </a:r>
            <a:r>
              <a:rPr kumimoji="0" lang="en-US" sz="1800" i="1" u="none" strike="noStrike" kern="1200" cap="none" spc="0" normalizeH="0" baseline="0" noProof="0" dirty="0" err="1">
                <a:ln>
                  <a:noFill/>
                </a:ln>
                <a:solidFill>
                  <a:prstClr val="white"/>
                </a:solidFill>
                <a:effectLst/>
                <a:uLnTx/>
                <a:uFillTx/>
                <a:latin typeface="Segoe UI"/>
                <a:ea typeface="+mn-ea"/>
                <a:cs typeface="+mn-cs"/>
              </a:rPr>
              <a:t>leur</a:t>
            </a:r>
            <a:r>
              <a:rPr kumimoji="0" lang="en-US" sz="1800" i="1" u="none" strike="noStrike" kern="1200" cap="none" spc="0" normalizeH="0" baseline="0" noProof="0" dirty="0">
                <a:ln>
                  <a:noFill/>
                </a:ln>
                <a:solidFill>
                  <a:prstClr val="white"/>
                </a:solidFill>
                <a:effectLst/>
                <a:uLnTx/>
                <a:uFillTx/>
                <a:latin typeface="Segoe UI"/>
                <a:ea typeface="+mn-ea"/>
                <a:cs typeface="+mn-cs"/>
              </a:rPr>
              <a:t> solution et </a:t>
            </a:r>
            <a:r>
              <a:rPr kumimoji="0" lang="en-US" sz="1800" i="1" u="none" strike="noStrike" kern="1200" cap="none" spc="0" normalizeH="0" baseline="0" noProof="0" dirty="0" err="1">
                <a:ln>
                  <a:noFill/>
                </a:ln>
                <a:solidFill>
                  <a:prstClr val="white"/>
                </a:solidFill>
                <a:effectLst/>
                <a:uLnTx/>
                <a:uFillTx/>
                <a:latin typeface="Segoe UI"/>
                <a:ea typeface="+mn-ea"/>
                <a:cs typeface="+mn-cs"/>
              </a:rPr>
              <a:t>accompagner</a:t>
            </a:r>
            <a:r>
              <a:rPr kumimoji="0" lang="en-US" sz="1800" i="1" u="none" strike="noStrike" kern="1200" cap="none" spc="0" normalizeH="0" baseline="0" noProof="0" dirty="0">
                <a:ln>
                  <a:noFill/>
                </a:ln>
                <a:solidFill>
                  <a:prstClr val="white"/>
                </a:solidFill>
                <a:effectLst/>
                <a:uLnTx/>
                <a:uFillTx/>
                <a:latin typeface="Segoe UI"/>
                <a:ea typeface="+mn-ea"/>
                <a:cs typeface="+mn-cs"/>
              </a:rPr>
              <a:t> </a:t>
            </a:r>
            <a:r>
              <a:rPr kumimoji="0" lang="en-US" sz="1800" i="1" u="none" strike="noStrike" kern="1200" cap="none" spc="0" normalizeH="0" baseline="0" noProof="0" dirty="0" err="1">
                <a:ln>
                  <a:noFill/>
                </a:ln>
                <a:solidFill>
                  <a:prstClr val="white"/>
                </a:solidFill>
                <a:effectLst/>
                <a:uLnTx/>
                <a:uFillTx/>
                <a:latin typeface="Segoe UI"/>
                <a:ea typeface="+mn-ea"/>
                <a:cs typeface="+mn-cs"/>
              </a:rPr>
              <a:t>leur</a:t>
            </a:r>
            <a:r>
              <a:rPr kumimoji="0" lang="en-US" sz="1800" i="1" u="none" strike="noStrike" kern="1200" cap="none" spc="0" normalizeH="0" baseline="0" noProof="0" dirty="0">
                <a:ln>
                  <a:noFill/>
                </a:ln>
                <a:solidFill>
                  <a:prstClr val="white"/>
                </a:solidFill>
                <a:effectLst/>
                <a:uLnTx/>
                <a:uFillTx/>
                <a:latin typeface="Segoe UI"/>
                <a:ea typeface="+mn-ea"/>
                <a:cs typeface="+mn-cs"/>
              </a:rPr>
              <a:t> propre démarche ESG. </a:t>
            </a:r>
            <a:endParaRPr kumimoji="0" lang="en-GB" sz="1800" i="1" u="none" strike="noStrike" kern="1200" cap="none" spc="0" normalizeH="0" baseline="0" noProof="0" dirty="0">
              <a:ln>
                <a:noFill/>
              </a:ln>
              <a:solidFill>
                <a:prstClr val="white"/>
              </a:solidFill>
              <a:effectLst/>
              <a:uLnTx/>
              <a:uFillTx/>
              <a:latin typeface="Segoe UI"/>
              <a:ea typeface="+mn-ea"/>
              <a:cs typeface="+mn-cs"/>
            </a:endParaRPr>
          </a:p>
        </p:txBody>
      </p:sp>
      <p:sp>
        <p:nvSpPr>
          <p:cNvPr id="10" name="ZoneTexte 9">
            <a:extLst>
              <a:ext uri="{FF2B5EF4-FFF2-40B4-BE49-F238E27FC236}">
                <a16:creationId xmlns:a16="http://schemas.microsoft.com/office/drawing/2014/main" id="{15D85A7B-ABB7-845E-95E5-62E17E5FAF5E}"/>
              </a:ext>
            </a:extLst>
          </p:cNvPr>
          <p:cNvSpPr txBox="1"/>
          <p:nvPr/>
        </p:nvSpPr>
        <p:spPr>
          <a:xfrm>
            <a:off x="7600547" y="1451182"/>
            <a:ext cx="4392488" cy="825690"/>
          </a:xfrm>
          <a:prstGeom prst="rect">
            <a:avLst/>
          </a:prstGeom>
          <a:noFill/>
        </p:spPr>
        <p:txBody>
          <a:bodyPr vert="horz" wrap="square" lIns="48000" tIns="0" rIns="4800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Cegid </a:t>
            </a:r>
            <a:r>
              <a:rPr kumimoji="0" lang="en-US" sz="2800" b="1" i="0" u="none" strike="noStrike" kern="1200" cap="none" spc="0" normalizeH="0" baseline="0" noProof="0" dirty="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pour </a:t>
            </a:r>
            <a:r>
              <a:rPr kumimoji="0" lang="en-US" sz="2800" b="1" i="0" u="none" strike="noStrike" kern="1200" cap="none" spc="0" normalizeH="0" baseline="0" noProof="0" dirty="0" err="1">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ses</a:t>
            </a:r>
            <a:r>
              <a:rPr kumimoji="0" lang="en-US" sz="2800" b="1" i="0" u="none" strike="noStrike" kern="1200" cap="none" spc="0" normalizeH="0" baseline="0" noProof="0" dirty="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 clients</a:t>
            </a:r>
            <a:endParaRPr kumimoji="0" lang="en-GB" sz="2800" b="1" i="0" u="none" strike="noStrike" kern="1200" cap="none" spc="0" normalizeH="0" baseline="0" noProof="0" dirty="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endParaRPr>
          </a:p>
        </p:txBody>
      </p:sp>
      <p:pic>
        <p:nvPicPr>
          <p:cNvPr id="19" name="Image 18">
            <a:extLst>
              <a:ext uri="{FF2B5EF4-FFF2-40B4-BE49-F238E27FC236}">
                <a16:creationId xmlns:a16="http://schemas.microsoft.com/office/drawing/2014/main" id="{E90309F3-2421-60CD-848C-51B18A08C61A}"/>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4934795" y="3077823"/>
            <a:ext cx="1476682" cy="1772905"/>
          </a:xfrm>
          <a:prstGeom prst="rect">
            <a:avLst/>
          </a:prstGeom>
        </p:spPr>
      </p:pic>
      <p:sp>
        <p:nvSpPr>
          <p:cNvPr id="23" name="ZoneTexte 22">
            <a:extLst>
              <a:ext uri="{FF2B5EF4-FFF2-40B4-BE49-F238E27FC236}">
                <a16:creationId xmlns:a16="http://schemas.microsoft.com/office/drawing/2014/main" id="{3B1C4A12-3228-AA1E-199B-ECCDF99E4332}"/>
              </a:ext>
            </a:extLst>
          </p:cNvPr>
          <p:cNvSpPr txBox="1"/>
          <p:nvPr/>
        </p:nvSpPr>
        <p:spPr>
          <a:xfrm>
            <a:off x="3325152" y="4583784"/>
            <a:ext cx="4392488" cy="441489"/>
          </a:xfrm>
          <a:prstGeom prst="rect">
            <a:avLst/>
          </a:prstGeom>
          <a:noFill/>
        </p:spPr>
        <p:txBody>
          <a:bodyPr vert="horz" wrap="square" lIns="48000" tIns="0" rIns="4800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C52">
                    <a:lumMod val="50000"/>
                    <a:lumOff val="50000"/>
                  </a:srgbClr>
                </a:solidFill>
                <a:latin typeface="Segoe UI" panose="020B0502040204020203" pitchFamily="34" charset="0"/>
                <a:cs typeface="Segoe UI" panose="020B0502040204020203" pitchFamily="34" charset="0"/>
              </a:rPr>
              <a:t>Cegid et </a:t>
            </a:r>
            <a:r>
              <a:rPr lang="en-GB" sz="2800" b="1" dirty="0" err="1">
                <a:solidFill>
                  <a:srgbClr val="002C52">
                    <a:lumMod val="50000"/>
                    <a:lumOff val="50000"/>
                  </a:srgbClr>
                </a:solidFill>
                <a:latin typeface="Segoe UI" panose="020B0502040204020203" pitchFamily="34" charset="0"/>
                <a:cs typeface="Segoe UI" panose="020B0502040204020203" pitchFamily="34" charset="0"/>
              </a:rPr>
              <a:t>l’Humain</a:t>
            </a:r>
            <a:endParaRPr kumimoji="0" lang="en-GB" sz="2800" b="1" i="0" u="none" strike="noStrike" kern="1200" cap="none" spc="0" normalizeH="0" baseline="0" noProof="0" dirty="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endParaRPr>
          </a:p>
        </p:txBody>
      </p:sp>
      <p:pic>
        <p:nvPicPr>
          <p:cNvPr id="24" name="Image 23">
            <a:extLst>
              <a:ext uri="{FF2B5EF4-FFF2-40B4-BE49-F238E27FC236}">
                <a16:creationId xmlns:a16="http://schemas.microsoft.com/office/drawing/2014/main" id="{F12343D2-79B1-4436-910D-9055B3650945}"/>
              </a:ext>
            </a:extLst>
          </p:cNvPr>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4971477" y="38007"/>
            <a:ext cx="1440000" cy="1440000"/>
          </a:xfrm>
          <a:prstGeom prst="rect">
            <a:avLst/>
          </a:prstGeom>
          <a:solidFill>
            <a:schemeClr val="accent2"/>
          </a:solidFill>
        </p:spPr>
      </p:pic>
      <p:sp>
        <p:nvSpPr>
          <p:cNvPr id="16" name="Rectangle 15">
            <a:extLst>
              <a:ext uri="{FF2B5EF4-FFF2-40B4-BE49-F238E27FC236}">
                <a16:creationId xmlns:a16="http://schemas.microsoft.com/office/drawing/2014/main" id="{7250479F-17CF-4D48-A3ED-018AFA5606A8}"/>
              </a:ext>
            </a:extLst>
          </p:cNvPr>
          <p:cNvSpPr/>
          <p:nvPr/>
        </p:nvSpPr>
        <p:spPr>
          <a:xfrm>
            <a:off x="8158715" y="5503647"/>
            <a:ext cx="3434333" cy="90424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i="1" dirty="0">
                <a:solidFill>
                  <a:schemeClr val="bg1"/>
                </a:solidFill>
                <a:latin typeface="Segoe UI" panose="020B0502040204020203" pitchFamily="34" charset="0"/>
                <a:cs typeface="Times New Roman" panose="02020603050405020304" pitchFamily="18" charset="0"/>
              </a:rPr>
              <a:t>Réduire notre impact environnemental et lutter contre les dérèglements climatiques.  </a:t>
            </a:r>
          </a:p>
        </p:txBody>
      </p:sp>
      <p:pic>
        <p:nvPicPr>
          <p:cNvPr id="4" name="Image 3">
            <a:extLst>
              <a:ext uri="{FF2B5EF4-FFF2-40B4-BE49-F238E27FC236}">
                <a16:creationId xmlns:a16="http://schemas.microsoft.com/office/drawing/2014/main" id="{CA3A265C-2FE1-642C-219E-37F5F062D640}"/>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9494987" y="-129504"/>
            <a:ext cx="1439999" cy="1606651"/>
          </a:xfrm>
          <a:prstGeom prst="rect">
            <a:avLst/>
          </a:prstGeom>
          <a:ln>
            <a:noFill/>
          </a:ln>
        </p:spPr>
      </p:pic>
      <p:pic>
        <p:nvPicPr>
          <p:cNvPr id="3" name="Image 2" descr="Une image contenant jouet&#10;&#10;Description générée automatiquement">
            <a:extLst>
              <a:ext uri="{FF2B5EF4-FFF2-40B4-BE49-F238E27FC236}">
                <a16:creationId xmlns:a16="http://schemas.microsoft.com/office/drawing/2014/main" id="{8A8DE126-869F-4916-96FF-EF5AF02791A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41475" t="34335" b="35734"/>
          <a:stretch/>
        </p:blipFill>
        <p:spPr>
          <a:xfrm>
            <a:off x="0" y="3202226"/>
            <a:ext cx="6752462" cy="3655774"/>
          </a:xfrm>
          <a:prstGeom prst="rect">
            <a:avLst/>
          </a:prstGeom>
        </p:spPr>
      </p:pic>
    </p:spTree>
    <p:extLst>
      <p:ext uri="{BB962C8B-B14F-4D97-AF65-F5344CB8AC3E}">
        <p14:creationId xmlns:p14="http://schemas.microsoft.com/office/powerpoint/2010/main" val="4282470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259597" y="620688"/>
            <a:ext cx="5274970" cy="7021409"/>
          </a:xfrm>
          <a:prstGeom prst="rect">
            <a:avLst/>
          </a:prstGeom>
        </p:spPr>
        <p:txBody>
          <a:bodyPr wrap="square" lIns="91440" tIns="45720" rIns="91440" bIns="45720" anchor="t">
            <a:spAutoFit/>
          </a:bodyPr>
          <a:lstStyle/>
          <a:p>
            <a:pPr lvl="0">
              <a:spcBef>
                <a:spcPts val="600"/>
              </a:spcBef>
            </a:pPr>
            <a:r>
              <a:rPr lang="en-US" b="1" dirty="0" err="1">
                <a:solidFill>
                  <a:schemeClr val="bg1"/>
                </a:solidFill>
                <a:latin typeface="+mj-lt"/>
                <a:cs typeface="Times New Roman"/>
              </a:rPr>
              <a:t>Ethique</a:t>
            </a:r>
            <a:r>
              <a:rPr lang="en-US" b="1" dirty="0">
                <a:solidFill>
                  <a:schemeClr val="bg1"/>
                </a:solidFill>
                <a:latin typeface="+mj-lt"/>
                <a:cs typeface="Times New Roman"/>
              </a:rPr>
              <a:t> des affaires</a:t>
            </a:r>
            <a:endParaRPr lang="fr-FR" dirty="0">
              <a:solidFill>
                <a:schemeClr val="bg1"/>
              </a:solidFill>
            </a:endParaRPr>
          </a:p>
          <a:p>
            <a:pPr marL="285750" lvl="0" indent="-285750">
              <a:lnSpc>
                <a:spcPct val="107000"/>
              </a:lnSpc>
              <a:buFont typeface="Arial" panose="020B0604020202020204" pitchFamily="34" charset="0"/>
              <a:buChar char="•"/>
            </a:pPr>
            <a:r>
              <a:rPr lang="en-US" dirty="0">
                <a:solidFill>
                  <a:schemeClr val="bg1"/>
                </a:solidFill>
                <a:latin typeface="+mj-lt"/>
                <a:cs typeface="Times New Roman"/>
              </a:rPr>
              <a:t>Identification des </a:t>
            </a:r>
            <a:r>
              <a:rPr lang="en-US" dirty="0" err="1">
                <a:solidFill>
                  <a:schemeClr val="bg1"/>
                </a:solidFill>
                <a:latin typeface="+mj-lt"/>
                <a:cs typeface="Times New Roman"/>
              </a:rPr>
              <a:t>risques</a:t>
            </a:r>
            <a:r>
              <a:rPr lang="en-US" dirty="0">
                <a:solidFill>
                  <a:schemeClr val="bg1"/>
                </a:solidFill>
                <a:latin typeface="+mj-lt"/>
                <a:cs typeface="Times New Roman"/>
              </a:rPr>
              <a:t> de corruption.</a:t>
            </a:r>
          </a:p>
          <a:p>
            <a:pPr marL="285750" indent="-285750">
              <a:lnSpc>
                <a:spcPct val="107000"/>
              </a:lnSpc>
              <a:buFont typeface="Arial" panose="020B0604020202020204" pitchFamily="34" charset="0"/>
              <a:buChar char="•"/>
            </a:pPr>
            <a:r>
              <a:rPr lang="en-US" dirty="0">
                <a:solidFill>
                  <a:schemeClr val="bg1"/>
                </a:solidFill>
                <a:latin typeface="+mj-lt"/>
                <a:cs typeface="Times New Roman"/>
              </a:rPr>
              <a:t>Formation pour les </a:t>
            </a:r>
            <a:r>
              <a:rPr lang="en-US" dirty="0" err="1">
                <a:solidFill>
                  <a:schemeClr val="bg1"/>
                </a:solidFill>
                <a:latin typeface="+mj-lt"/>
                <a:cs typeface="Times New Roman"/>
              </a:rPr>
              <a:t>collaborateurs</a:t>
            </a:r>
            <a:r>
              <a:rPr lang="en-US" dirty="0">
                <a:solidFill>
                  <a:schemeClr val="bg1"/>
                </a:solidFill>
                <a:latin typeface="+mj-lt"/>
                <a:cs typeface="Times New Roman"/>
              </a:rPr>
              <a:t> exposés à </a:t>
            </a:r>
            <a:r>
              <a:rPr lang="en-US" dirty="0" err="1">
                <a:solidFill>
                  <a:schemeClr val="bg1"/>
                </a:solidFill>
                <a:latin typeface="+mj-lt"/>
                <a:cs typeface="Times New Roman"/>
              </a:rPr>
              <a:t>ces</a:t>
            </a:r>
            <a:r>
              <a:rPr lang="en-US" dirty="0">
                <a:solidFill>
                  <a:schemeClr val="bg1"/>
                </a:solidFill>
                <a:latin typeface="+mj-lt"/>
                <a:cs typeface="Times New Roman"/>
              </a:rPr>
              <a:t> </a:t>
            </a:r>
            <a:r>
              <a:rPr lang="en-US" dirty="0" err="1">
                <a:solidFill>
                  <a:schemeClr val="bg1"/>
                </a:solidFill>
                <a:latin typeface="+mj-lt"/>
                <a:cs typeface="Times New Roman"/>
              </a:rPr>
              <a:t>risques</a:t>
            </a:r>
            <a:r>
              <a:rPr lang="en-US" dirty="0">
                <a:solidFill>
                  <a:schemeClr val="bg1"/>
                </a:solidFill>
                <a:latin typeface="+mj-lt"/>
                <a:cs typeface="Times New Roman"/>
              </a:rPr>
              <a:t> </a:t>
            </a:r>
            <a:r>
              <a:rPr lang="en-US" dirty="0" err="1">
                <a:solidFill>
                  <a:schemeClr val="bg1"/>
                </a:solidFill>
                <a:latin typeface="+mj-lt"/>
                <a:cs typeface="Times New Roman"/>
              </a:rPr>
              <a:t>sensibles</a:t>
            </a:r>
            <a:r>
              <a:rPr lang="en-US" dirty="0">
                <a:solidFill>
                  <a:schemeClr val="bg1"/>
                </a:solidFill>
                <a:latin typeface="+mj-lt"/>
                <a:cs typeface="Times New Roman"/>
              </a:rPr>
              <a:t>.</a:t>
            </a:r>
          </a:p>
          <a:p>
            <a:pPr marL="285750" lvl="0" indent="-285750">
              <a:lnSpc>
                <a:spcPct val="107000"/>
              </a:lnSpc>
              <a:buFont typeface="Arial" panose="020B0604020202020204" pitchFamily="34" charset="0"/>
              <a:buChar char="•"/>
            </a:pPr>
            <a:r>
              <a:rPr lang="en-US" dirty="0" err="1">
                <a:solidFill>
                  <a:schemeClr val="bg1"/>
                </a:solidFill>
                <a:latin typeface="+mj-lt"/>
                <a:cs typeface="Times New Roman"/>
              </a:rPr>
              <a:t>Renforcement</a:t>
            </a:r>
            <a:r>
              <a:rPr lang="en-US" dirty="0">
                <a:solidFill>
                  <a:schemeClr val="bg1"/>
                </a:solidFill>
                <a:latin typeface="+mj-lt"/>
                <a:cs typeface="Times New Roman"/>
              </a:rPr>
              <a:t> du </a:t>
            </a:r>
            <a:r>
              <a:rPr lang="en-US" dirty="0" err="1">
                <a:solidFill>
                  <a:schemeClr val="bg1"/>
                </a:solidFill>
                <a:latin typeface="+mj-lt"/>
                <a:cs typeface="Times New Roman"/>
              </a:rPr>
              <a:t>système</a:t>
            </a:r>
            <a:r>
              <a:rPr lang="en-US" dirty="0">
                <a:solidFill>
                  <a:schemeClr val="bg1"/>
                </a:solidFill>
                <a:latin typeface="+mj-lt"/>
                <a:cs typeface="Times New Roman"/>
              </a:rPr>
              <a:t> de </a:t>
            </a:r>
            <a:r>
              <a:rPr lang="en-US" dirty="0" err="1">
                <a:solidFill>
                  <a:schemeClr val="bg1"/>
                </a:solidFill>
                <a:latin typeface="+mj-lt"/>
                <a:cs typeface="Times New Roman"/>
              </a:rPr>
              <a:t>lanceur</a:t>
            </a:r>
            <a:r>
              <a:rPr lang="en-US" dirty="0">
                <a:solidFill>
                  <a:schemeClr val="bg1"/>
                </a:solidFill>
                <a:latin typeface="+mj-lt"/>
                <a:cs typeface="Times New Roman"/>
              </a:rPr>
              <a:t> </a:t>
            </a:r>
            <a:r>
              <a:rPr lang="en-US" dirty="0" err="1">
                <a:solidFill>
                  <a:schemeClr val="bg1"/>
                </a:solidFill>
                <a:latin typeface="+mj-lt"/>
                <a:cs typeface="Times New Roman"/>
              </a:rPr>
              <a:t>d'alertes</a:t>
            </a:r>
            <a:r>
              <a:rPr lang="en-US" dirty="0">
                <a:solidFill>
                  <a:schemeClr val="bg1"/>
                </a:solidFill>
                <a:latin typeface="+mj-lt"/>
                <a:cs typeface="Times New Roman"/>
              </a:rPr>
              <a:t>. </a:t>
            </a:r>
            <a:endParaRPr lang="en-US" b="1" dirty="0">
              <a:solidFill>
                <a:schemeClr val="bg1"/>
              </a:solidFill>
              <a:latin typeface="+mj-lt"/>
              <a:cs typeface="Times New Roman" panose="02020603050405020304" pitchFamily="18" charset="0"/>
            </a:endParaRPr>
          </a:p>
          <a:p>
            <a:pPr>
              <a:lnSpc>
                <a:spcPct val="107000"/>
              </a:lnSpc>
              <a:spcBef>
                <a:spcPts val="600"/>
              </a:spcBef>
            </a:pPr>
            <a:endParaRPr lang="en-US" sz="1400" b="1" dirty="0">
              <a:solidFill>
                <a:schemeClr val="bg1"/>
              </a:solidFill>
              <a:latin typeface="+mj-lt"/>
              <a:cs typeface="Times New Roman"/>
            </a:endParaRPr>
          </a:p>
          <a:p>
            <a:pPr>
              <a:lnSpc>
                <a:spcPct val="107000"/>
              </a:lnSpc>
              <a:spcBef>
                <a:spcPts val="600"/>
              </a:spcBef>
            </a:pPr>
            <a:r>
              <a:rPr lang="en-US" b="1" dirty="0">
                <a:solidFill>
                  <a:schemeClr val="bg1"/>
                </a:solidFill>
                <a:latin typeface="+mj-lt"/>
                <a:cs typeface="Times New Roman"/>
              </a:rPr>
              <a:t>Protection des </a:t>
            </a:r>
            <a:r>
              <a:rPr lang="en-US" b="1" dirty="0" err="1">
                <a:solidFill>
                  <a:schemeClr val="bg1"/>
                </a:solidFill>
                <a:latin typeface="+mj-lt"/>
                <a:cs typeface="Times New Roman"/>
              </a:rPr>
              <a:t>données</a:t>
            </a:r>
            <a:r>
              <a:rPr lang="en-US" b="1" dirty="0">
                <a:solidFill>
                  <a:schemeClr val="bg1"/>
                </a:solidFill>
                <a:latin typeface="+mj-lt"/>
                <a:cs typeface="Times New Roman"/>
              </a:rPr>
              <a:t> </a:t>
            </a:r>
            <a:r>
              <a:rPr lang="en-US" b="1" dirty="0" err="1">
                <a:solidFill>
                  <a:schemeClr val="bg1"/>
                </a:solidFill>
                <a:latin typeface="+mj-lt"/>
                <a:cs typeface="Times New Roman"/>
              </a:rPr>
              <a:t>personnelles</a:t>
            </a:r>
            <a:r>
              <a:rPr lang="en-US" b="1" dirty="0">
                <a:solidFill>
                  <a:schemeClr val="bg1"/>
                </a:solidFill>
                <a:latin typeface="+mj-lt"/>
                <a:cs typeface="Times New Roman"/>
              </a:rPr>
              <a:t> </a:t>
            </a:r>
            <a:endParaRPr lang="en-US" b="1" dirty="0">
              <a:solidFill>
                <a:schemeClr val="bg1"/>
              </a:solidFill>
              <a:latin typeface="+mj-lt"/>
              <a:cs typeface="Times New Roman" panose="02020603050405020304" pitchFamily="18" charset="0"/>
            </a:endParaRPr>
          </a:p>
          <a:p>
            <a:pPr marL="285750" lvl="0" indent="-285750">
              <a:lnSpc>
                <a:spcPct val="107000"/>
              </a:lnSpc>
              <a:buFont typeface="Arial" panose="020B0604020202020204" pitchFamily="34" charset="0"/>
              <a:buChar char="•"/>
            </a:pPr>
            <a:r>
              <a:rPr lang="en-US" dirty="0">
                <a:solidFill>
                  <a:schemeClr val="bg1"/>
                </a:solidFill>
                <a:latin typeface="+mj-lt"/>
                <a:cs typeface="Times New Roman"/>
              </a:rPr>
              <a:t>Formation des </a:t>
            </a:r>
            <a:r>
              <a:rPr lang="en-US" dirty="0" err="1">
                <a:solidFill>
                  <a:schemeClr val="bg1"/>
                </a:solidFill>
                <a:latin typeface="+mj-lt"/>
                <a:cs typeface="Times New Roman"/>
              </a:rPr>
              <a:t>salariés</a:t>
            </a:r>
            <a:r>
              <a:rPr lang="en-US" dirty="0">
                <a:solidFill>
                  <a:schemeClr val="bg1"/>
                </a:solidFill>
                <a:latin typeface="+mj-lt"/>
                <a:cs typeface="Times New Roman"/>
              </a:rPr>
              <a:t> : 85% de participation.</a:t>
            </a:r>
          </a:p>
          <a:p>
            <a:pPr marL="285750" indent="-285750">
              <a:lnSpc>
                <a:spcPct val="107000"/>
              </a:lnSpc>
              <a:buFont typeface="Arial" panose="020B0604020202020204" pitchFamily="34" charset="0"/>
              <a:buChar char="•"/>
            </a:pPr>
            <a:r>
              <a:rPr lang="en-US" dirty="0">
                <a:solidFill>
                  <a:schemeClr val="bg1"/>
                </a:solidFill>
                <a:latin typeface="+mj-lt"/>
                <a:cs typeface="Times New Roman"/>
              </a:rPr>
              <a:t>Protection des </a:t>
            </a:r>
            <a:r>
              <a:rPr lang="en-US" dirty="0" err="1">
                <a:solidFill>
                  <a:schemeClr val="bg1"/>
                </a:solidFill>
                <a:latin typeface="+mj-lt"/>
                <a:cs typeface="Times New Roman"/>
              </a:rPr>
              <a:t>données</a:t>
            </a:r>
            <a:r>
              <a:rPr lang="en-US" dirty="0">
                <a:solidFill>
                  <a:schemeClr val="bg1"/>
                </a:solidFill>
                <a:latin typeface="+mj-lt"/>
                <a:cs typeface="Times New Roman"/>
              </a:rPr>
              <a:t> </a:t>
            </a:r>
            <a:r>
              <a:rPr lang="en-US" dirty="0" err="1">
                <a:solidFill>
                  <a:schemeClr val="bg1"/>
                </a:solidFill>
                <a:latin typeface="+mj-lt"/>
                <a:cs typeface="Times New Roman"/>
              </a:rPr>
              <a:t>personnelles</a:t>
            </a:r>
            <a:r>
              <a:rPr lang="en-US" dirty="0">
                <a:solidFill>
                  <a:schemeClr val="bg1"/>
                </a:solidFill>
                <a:latin typeface="+mj-lt"/>
                <a:cs typeface="Times New Roman"/>
              </a:rPr>
              <a:t> </a:t>
            </a:r>
            <a:r>
              <a:rPr lang="en-US" dirty="0" err="1">
                <a:solidFill>
                  <a:schemeClr val="bg1"/>
                </a:solidFill>
                <a:latin typeface="+mj-lt"/>
                <a:cs typeface="Times New Roman"/>
              </a:rPr>
              <a:t>dès</a:t>
            </a:r>
            <a:r>
              <a:rPr lang="en-US" dirty="0">
                <a:solidFill>
                  <a:schemeClr val="bg1"/>
                </a:solidFill>
                <a:latin typeface="+mj-lt"/>
                <a:cs typeface="Times New Roman"/>
              </a:rPr>
              <a:t> la conception (RGPD).</a:t>
            </a:r>
          </a:p>
          <a:p>
            <a:pPr>
              <a:lnSpc>
                <a:spcPct val="107000"/>
              </a:lnSpc>
              <a:buFont typeface="Arial" panose="020B0604020202020204" pitchFamily="34" charset="0"/>
            </a:pPr>
            <a:endParaRPr lang="en-US" sz="1400" dirty="0">
              <a:solidFill>
                <a:schemeClr val="bg1"/>
              </a:solidFill>
              <a:latin typeface="+mj-lt"/>
              <a:cs typeface="Times New Roman"/>
            </a:endParaRPr>
          </a:p>
          <a:p>
            <a:pPr>
              <a:lnSpc>
                <a:spcPct val="107000"/>
              </a:lnSpc>
            </a:pPr>
            <a:r>
              <a:rPr lang="en-US" b="1" dirty="0">
                <a:solidFill>
                  <a:schemeClr val="bg1"/>
                </a:solidFill>
                <a:latin typeface="+mj-lt"/>
                <a:cs typeface="Segoe UI"/>
              </a:rPr>
              <a:t>Achats </a:t>
            </a:r>
            <a:r>
              <a:rPr lang="en-US" b="1" dirty="0" err="1">
                <a:solidFill>
                  <a:schemeClr val="bg1"/>
                </a:solidFill>
                <a:latin typeface="+mj-lt"/>
                <a:cs typeface="Segoe UI"/>
              </a:rPr>
              <a:t>responsables</a:t>
            </a:r>
            <a:endParaRPr lang="en-US" dirty="0">
              <a:solidFill>
                <a:schemeClr val="bg1"/>
              </a:solidFill>
              <a:latin typeface="+mj-lt"/>
              <a:cs typeface="Segoe UI"/>
            </a:endParaRPr>
          </a:p>
          <a:p>
            <a:pPr marL="285750" indent="-285750">
              <a:lnSpc>
                <a:spcPct val="107000"/>
              </a:lnSpc>
              <a:buFont typeface="Arial,Sans-Serif"/>
              <a:buChar char="•"/>
            </a:pPr>
            <a:r>
              <a:rPr lang="en-US" dirty="0" err="1">
                <a:solidFill>
                  <a:schemeClr val="bg1"/>
                </a:solidFill>
                <a:latin typeface="+mj-lt"/>
                <a:cs typeface="Segoe UI"/>
              </a:rPr>
              <a:t>Charte</a:t>
            </a:r>
            <a:r>
              <a:rPr lang="en-US" dirty="0">
                <a:solidFill>
                  <a:schemeClr val="bg1"/>
                </a:solidFill>
                <a:latin typeface="+mj-lt"/>
                <a:cs typeface="Segoe UI"/>
              </a:rPr>
              <a:t> achats </a:t>
            </a:r>
            <a:r>
              <a:rPr lang="en-US" dirty="0" err="1">
                <a:solidFill>
                  <a:schemeClr val="bg1"/>
                </a:solidFill>
                <a:latin typeface="+mj-lt"/>
                <a:cs typeface="Segoe UI"/>
              </a:rPr>
              <a:t>signée</a:t>
            </a:r>
            <a:r>
              <a:rPr lang="en-US" dirty="0">
                <a:solidFill>
                  <a:schemeClr val="bg1"/>
                </a:solidFill>
                <a:latin typeface="+mj-lt"/>
                <a:cs typeface="Segoe UI"/>
              </a:rPr>
              <a:t> par les 137 </a:t>
            </a:r>
            <a:r>
              <a:rPr lang="en-US" dirty="0" err="1">
                <a:solidFill>
                  <a:schemeClr val="bg1"/>
                </a:solidFill>
                <a:latin typeface="+mj-lt"/>
                <a:cs typeface="Segoe UI"/>
              </a:rPr>
              <a:t>fournisseurs</a:t>
            </a:r>
            <a:r>
              <a:rPr lang="en-US" dirty="0">
                <a:solidFill>
                  <a:schemeClr val="bg1"/>
                </a:solidFill>
                <a:latin typeface="+mj-lt"/>
                <a:cs typeface="Segoe UI"/>
              </a:rPr>
              <a:t> les plus </a:t>
            </a:r>
            <a:r>
              <a:rPr lang="en-US" dirty="0" err="1">
                <a:solidFill>
                  <a:schemeClr val="bg1"/>
                </a:solidFill>
                <a:latin typeface="+mj-lt"/>
                <a:cs typeface="Segoe UI"/>
              </a:rPr>
              <a:t>importants</a:t>
            </a:r>
            <a:r>
              <a:rPr lang="en-US" dirty="0">
                <a:solidFill>
                  <a:schemeClr val="bg1"/>
                </a:solidFill>
                <a:latin typeface="+mj-lt"/>
                <a:cs typeface="Segoe UI"/>
              </a:rPr>
              <a:t>.</a:t>
            </a:r>
          </a:p>
          <a:p>
            <a:pPr marL="285750" indent="-285750">
              <a:lnSpc>
                <a:spcPct val="107000"/>
              </a:lnSpc>
              <a:buFont typeface="Arial,Sans-Serif"/>
              <a:buChar char="•"/>
            </a:pPr>
            <a:r>
              <a:rPr lang="en-US" dirty="0" err="1">
                <a:solidFill>
                  <a:schemeClr val="bg1"/>
                </a:solidFill>
                <a:latin typeface="+mj-lt"/>
                <a:cs typeface="Segoe UI"/>
              </a:rPr>
              <a:t>Réemploi</a:t>
            </a:r>
            <a:r>
              <a:rPr lang="en-US" dirty="0">
                <a:solidFill>
                  <a:schemeClr val="bg1"/>
                </a:solidFill>
                <a:latin typeface="+mj-lt"/>
                <a:cs typeface="Segoe UI"/>
              </a:rPr>
              <a:t> des </a:t>
            </a:r>
            <a:r>
              <a:rPr lang="en-US" dirty="0" err="1">
                <a:solidFill>
                  <a:schemeClr val="bg1"/>
                </a:solidFill>
                <a:latin typeface="+mj-lt"/>
                <a:cs typeface="Segoe UI"/>
              </a:rPr>
              <a:t>mobiliers</a:t>
            </a:r>
            <a:r>
              <a:rPr lang="en-US" dirty="0">
                <a:solidFill>
                  <a:schemeClr val="bg1"/>
                </a:solidFill>
                <a:latin typeface="+mj-lt"/>
                <a:cs typeface="Segoe UI"/>
              </a:rPr>
              <a:t>.</a:t>
            </a:r>
          </a:p>
          <a:p>
            <a:pPr marL="285750" indent="-285750">
              <a:lnSpc>
                <a:spcPct val="107000"/>
              </a:lnSpc>
              <a:buFont typeface="Arial,Sans-Serif"/>
              <a:buChar char="•"/>
            </a:pPr>
            <a:r>
              <a:rPr lang="en-US" dirty="0" err="1">
                <a:solidFill>
                  <a:schemeClr val="bg1"/>
                </a:solidFill>
                <a:latin typeface="+mj-lt"/>
                <a:cs typeface="Segoe UI"/>
              </a:rPr>
              <a:t>Norme</a:t>
            </a:r>
            <a:r>
              <a:rPr lang="en-US" dirty="0">
                <a:solidFill>
                  <a:schemeClr val="bg1"/>
                </a:solidFill>
                <a:latin typeface="+mj-lt"/>
                <a:cs typeface="Segoe UI"/>
              </a:rPr>
              <a:t> W.E.L.L. et </a:t>
            </a:r>
            <a:r>
              <a:rPr lang="en-US" dirty="0" err="1">
                <a:solidFill>
                  <a:schemeClr val="bg1"/>
                </a:solidFill>
                <a:latin typeface="+mj-lt"/>
                <a:cs typeface="Segoe UI"/>
              </a:rPr>
              <a:t>bornes</a:t>
            </a:r>
            <a:r>
              <a:rPr lang="en-US" dirty="0">
                <a:solidFill>
                  <a:schemeClr val="bg1"/>
                </a:solidFill>
                <a:latin typeface="+mj-lt"/>
                <a:cs typeface="Segoe UI"/>
              </a:rPr>
              <a:t> de charge sur </a:t>
            </a:r>
            <a:r>
              <a:rPr lang="en-US" dirty="0" err="1">
                <a:solidFill>
                  <a:schemeClr val="bg1"/>
                </a:solidFill>
                <a:latin typeface="+mj-lt"/>
                <a:cs typeface="Segoe UI"/>
              </a:rPr>
              <a:t>nos</a:t>
            </a:r>
            <a:r>
              <a:rPr lang="en-US" dirty="0">
                <a:solidFill>
                  <a:schemeClr val="bg1"/>
                </a:solidFill>
                <a:latin typeface="+mj-lt"/>
                <a:cs typeface="Segoe UI"/>
              </a:rPr>
              <a:t> 3 sites </a:t>
            </a:r>
            <a:r>
              <a:rPr lang="en-US" dirty="0" err="1">
                <a:solidFill>
                  <a:schemeClr val="bg1"/>
                </a:solidFill>
                <a:latin typeface="+mj-lt"/>
                <a:cs typeface="Segoe UI"/>
              </a:rPr>
              <a:t>principaux</a:t>
            </a:r>
            <a:r>
              <a:rPr lang="en-US" dirty="0">
                <a:solidFill>
                  <a:schemeClr val="bg1"/>
                </a:solidFill>
                <a:latin typeface="+mj-lt"/>
                <a:cs typeface="Segoe UI"/>
              </a:rPr>
              <a:t>.</a:t>
            </a:r>
          </a:p>
          <a:p>
            <a:pPr marL="285750" indent="-285750">
              <a:lnSpc>
                <a:spcPct val="107000"/>
              </a:lnSpc>
              <a:buFont typeface="Arial,Sans-Serif"/>
              <a:buChar char="•"/>
            </a:pPr>
            <a:r>
              <a:rPr lang="en-US" dirty="0">
                <a:solidFill>
                  <a:schemeClr val="bg1"/>
                </a:solidFill>
                <a:latin typeface="+mj-lt"/>
                <a:cs typeface="Segoe UI"/>
              </a:rPr>
              <a:t>100% des </a:t>
            </a:r>
            <a:r>
              <a:rPr lang="en-US" dirty="0" err="1">
                <a:solidFill>
                  <a:schemeClr val="bg1"/>
                </a:solidFill>
                <a:latin typeface="+mj-lt"/>
                <a:cs typeface="Segoe UI"/>
              </a:rPr>
              <a:t>collaborateurs</a:t>
            </a:r>
            <a:r>
              <a:rPr lang="en-US" dirty="0">
                <a:solidFill>
                  <a:schemeClr val="bg1"/>
                </a:solidFill>
                <a:latin typeface="+mj-lt"/>
                <a:cs typeface="Segoe UI"/>
              </a:rPr>
              <a:t> du service </a:t>
            </a:r>
            <a:r>
              <a:rPr lang="en-US" dirty="0" err="1">
                <a:solidFill>
                  <a:schemeClr val="bg1"/>
                </a:solidFill>
                <a:latin typeface="+mj-lt"/>
                <a:cs typeface="Segoe UI"/>
              </a:rPr>
              <a:t>achat</a:t>
            </a:r>
            <a:r>
              <a:rPr lang="en-US" dirty="0">
                <a:solidFill>
                  <a:schemeClr val="bg1"/>
                </a:solidFill>
                <a:latin typeface="+mj-lt"/>
                <a:cs typeface="Segoe UI"/>
              </a:rPr>
              <a:t> </a:t>
            </a:r>
            <a:r>
              <a:rPr lang="en-US" dirty="0" err="1">
                <a:solidFill>
                  <a:schemeClr val="bg1"/>
                </a:solidFill>
                <a:latin typeface="+mj-lt"/>
                <a:cs typeface="Segoe UI"/>
              </a:rPr>
              <a:t>sensibilisés</a:t>
            </a:r>
            <a:r>
              <a:rPr lang="en-US" dirty="0">
                <a:solidFill>
                  <a:schemeClr val="bg1"/>
                </a:solidFill>
                <a:latin typeface="+mj-lt"/>
                <a:cs typeface="Segoe UI"/>
              </a:rPr>
              <a:t> au Numérique </a:t>
            </a:r>
            <a:r>
              <a:rPr lang="en-US" dirty="0" err="1">
                <a:solidFill>
                  <a:schemeClr val="bg1"/>
                </a:solidFill>
                <a:latin typeface="+mj-lt"/>
                <a:cs typeface="Segoe UI"/>
              </a:rPr>
              <a:t>Responsable</a:t>
            </a:r>
            <a:r>
              <a:rPr lang="en-US" dirty="0">
                <a:solidFill>
                  <a:schemeClr val="bg1"/>
                </a:solidFill>
                <a:latin typeface="+mj-lt"/>
                <a:cs typeface="Segoe UI"/>
              </a:rPr>
              <a:t> (Fresque du Numérique).</a:t>
            </a:r>
          </a:p>
          <a:p>
            <a:pPr marL="285750" indent="-285750">
              <a:lnSpc>
                <a:spcPct val="107000"/>
              </a:lnSpc>
              <a:buFont typeface="Arial,Sans-Serif"/>
              <a:buChar char="•"/>
            </a:pPr>
            <a:endParaRPr lang="en-US" dirty="0">
              <a:solidFill>
                <a:schemeClr val="bg1"/>
              </a:solidFill>
              <a:latin typeface="+mj-lt"/>
              <a:cs typeface="Segoe UI"/>
            </a:endParaRPr>
          </a:p>
          <a:p>
            <a:pPr marL="285750" indent="-285750">
              <a:lnSpc>
                <a:spcPct val="107000"/>
              </a:lnSpc>
              <a:buFont typeface="Arial,Sans-Serif"/>
              <a:buChar char="•"/>
            </a:pPr>
            <a:endParaRPr lang="en-US" dirty="0">
              <a:solidFill>
                <a:schemeClr val="bg1"/>
              </a:solidFill>
              <a:latin typeface="+mj-lt"/>
              <a:cs typeface="Segoe UI"/>
            </a:endParaRPr>
          </a:p>
          <a:p>
            <a:pPr>
              <a:lnSpc>
                <a:spcPct val="107000"/>
              </a:lnSpc>
            </a:pPr>
            <a:endParaRPr lang="en-US" dirty="0">
              <a:solidFill>
                <a:schemeClr val="bg1"/>
              </a:solidFill>
              <a:latin typeface="+mj-lt"/>
              <a:cs typeface="Times New Roman" panose="02020603050405020304" pitchFamily="18" charset="0"/>
            </a:endParaRP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58342" y="-1128634"/>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a:off x="4735519" y="846772"/>
            <a:ext cx="1524078"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365685" y="846772"/>
            <a:ext cx="4143440"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fr-FR" sz="3200" b="1" i="0" u="none" strike="noStrike" kern="1200" cap="none" spc="0" normalizeH="0" baseline="0" noProof="0">
                <a:ln>
                  <a:noFill/>
                </a:ln>
                <a:solidFill>
                  <a:prstClr val="white"/>
                </a:solidFill>
                <a:effectLst/>
                <a:uLnTx/>
                <a:uFillTx/>
                <a:latin typeface="Segoe UI"/>
                <a:ea typeface="+mn-ea"/>
                <a:cs typeface="+mn-cs"/>
              </a:rPr>
              <a:t>Cegid dans la société</a:t>
            </a:r>
          </a:p>
        </p:txBody>
      </p:sp>
      <p:cxnSp>
        <p:nvCxnSpPr>
          <p:cNvPr id="12" name="Connecteur droit 11">
            <a:extLst>
              <a:ext uri="{FF2B5EF4-FFF2-40B4-BE49-F238E27FC236}">
                <a16:creationId xmlns:a16="http://schemas.microsoft.com/office/drawing/2014/main" id="{B2D76FF4-6FB8-453C-930E-722C35A08B6D}"/>
              </a:ext>
            </a:extLst>
          </p:cNvPr>
          <p:cNvCxnSpPr>
            <a:cxnSpLocks/>
          </p:cNvCxnSpPr>
          <p:nvPr/>
        </p:nvCxnSpPr>
        <p:spPr>
          <a:xfrm>
            <a:off x="5213611" y="2636912"/>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61C69CB5-9008-40A8-AAC5-9A32366A39BF}"/>
              </a:ext>
            </a:extLst>
          </p:cNvPr>
          <p:cNvCxnSpPr>
            <a:cxnSpLocks/>
          </p:cNvCxnSpPr>
          <p:nvPr/>
        </p:nvCxnSpPr>
        <p:spPr>
          <a:xfrm>
            <a:off x="5227665" y="4005064"/>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6" name="Groupe 5">
            <a:extLst>
              <a:ext uri="{FF2B5EF4-FFF2-40B4-BE49-F238E27FC236}">
                <a16:creationId xmlns:a16="http://schemas.microsoft.com/office/drawing/2014/main" id="{8B6428E7-1CA0-87D0-2C4C-2097D65CEB41}"/>
              </a:ext>
            </a:extLst>
          </p:cNvPr>
          <p:cNvGrpSpPr/>
          <p:nvPr/>
        </p:nvGrpSpPr>
        <p:grpSpPr>
          <a:xfrm>
            <a:off x="1204216" y="3016508"/>
            <a:ext cx="2508541" cy="2558982"/>
            <a:chOff x="1174137" y="1903588"/>
            <a:chExt cx="2538620" cy="3060297"/>
          </a:xfrm>
        </p:grpSpPr>
        <p:pic>
          <p:nvPicPr>
            <p:cNvPr id="13" name="Image 12">
              <a:extLst>
                <a:ext uri="{FF2B5EF4-FFF2-40B4-BE49-F238E27FC236}">
                  <a16:creationId xmlns:a16="http://schemas.microsoft.com/office/drawing/2014/main" id="{56E9CE28-2F8B-4401-92D9-E553F416BF8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33469" y="1903588"/>
              <a:ext cx="1271511" cy="1536297"/>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51012878-B6E9-495D-9F63-C11709B83A6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137" y="1903591"/>
              <a:ext cx="1271510" cy="1536295"/>
            </a:xfrm>
            <a:prstGeom prst="rect">
              <a:avLst/>
            </a:prstGeom>
          </p:spPr>
        </p:pic>
        <p:pic>
          <p:nvPicPr>
            <p:cNvPr id="17" name="Image 16" descr="Une image contenant texte, clipart&#10;&#10;Description générée automatiquement">
              <a:extLst>
                <a:ext uri="{FF2B5EF4-FFF2-40B4-BE49-F238E27FC236}">
                  <a16:creationId xmlns:a16="http://schemas.microsoft.com/office/drawing/2014/main" id="{E474775A-757B-4867-AB87-026C29EA4A0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88374" y="3427588"/>
              <a:ext cx="1271511" cy="1536297"/>
            </a:xfrm>
            <a:prstGeom prst="rect">
              <a:avLst/>
            </a:prstGeom>
          </p:spPr>
        </p:pic>
        <p:pic>
          <p:nvPicPr>
            <p:cNvPr id="18" name="Image 17">
              <a:extLst>
                <a:ext uri="{FF2B5EF4-FFF2-40B4-BE49-F238E27FC236}">
                  <a16:creationId xmlns:a16="http://schemas.microsoft.com/office/drawing/2014/main" id="{82D97E15-1909-4E68-B76F-F7356032F79F}"/>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454024" y="3440431"/>
              <a:ext cx="1258733" cy="1523454"/>
            </a:xfrm>
            <a:prstGeom prst="rect">
              <a:avLst/>
            </a:prstGeom>
          </p:spPr>
        </p:pic>
      </p:grpSp>
      <p:sp>
        <p:nvSpPr>
          <p:cNvPr id="3" name="Rectangle 2">
            <a:extLst>
              <a:ext uri="{FF2B5EF4-FFF2-40B4-BE49-F238E27FC236}">
                <a16:creationId xmlns:a16="http://schemas.microsoft.com/office/drawing/2014/main" id="{75F8F311-A0A1-32A9-1314-3C29A8220DC0}"/>
              </a:ext>
            </a:extLst>
          </p:cNvPr>
          <p:cNvSpPr/>
          <p:nvPr/>
        </p:nvSpPr>
        <p:spPr>
          <a:xfrm>
            <a:off x="516622" y="1557447"/>
            <a:ext cx="3864009" cy="1008112"/>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i="1" dirty="0">
                <a:solidFill>
                  <a:schemeClr val="bg1"/>
                </a:solidFill>
                <a:latin typeface="Segoe UI" panose="020B0502040204020203" pitchFamily="34" charset="0"/>
                <a:cs typeface="Times New Roman" panose="02020603050405020304" pitchFamily="18" charset="0"/>
              </a:rPr>
              <a:t>Exercer notre métier de manière éthique et responsable et avoir un impact positif sur nos territoires</a:t>
            </a:r>
          </a:p>
        </p:txBody>
      </p:sp>
    </p:spTree>
    <p:extLst>
      <p:ext uri="{BB962C8B-B14F-4D97-AF65-F5344CB8AC3E}">
        <p14:creationId xmlns:p14="http://schemas.microsoft.com/office/powerpoint/2010/main" val="285939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687919" y="921561"/>
            <a:ext cx="5274970" cy="5753113"/>
          </a:xfrm>
          <a:prstGeom prst="rect">
            <a:avLst/>
          </a:prstGeom>
        </p:spPr>
        <p:txBody>
          <a:bodyPr wrap="square" lIns="91440" tIns="45720" rIns="91440" bIns="45720" anchor="t">
            <a:spAutoFit/>
          </a:bodyPr>
          <a:lstStyle/>
          <a:p>
            <a:pPr marL="371475" lvl="1" indent="-285750">
              <a:spcAft>
                <a:spcPts val="800"/>
              </a:spcAft>
              <a:buFont typeface="Wingdings" panose="05000000000000000000" pitchFamily="2" charset="2"/>
              <a:buChar char="Ø"/>
              <a:defRPr/>
            </a:pPr>
            <a:r>
              <a:rPr kumimoji="0" lang="en-US" sz="1800" b="1" i="1" u="none" strike="noStrike" kern="1200" cap="none" spc="0" normalizeH="0" baseline="0" noProof="0" dirty="0">
                <a:ln>
                  <a:noFill/>
                </a:ln>
                <a:solidFill>
                  <a:srgbClr val="FF5C35"/>
                </a:solidFill>
                <a:effectLst/>
                <a:uLnTx/>
                <a:uFillTx/>
                <a:latin typeface="Segoe UI"/>
                <a:cs typeface="Times New Roman"/>
              </a:rPr>
              <a:t>Education</a:t>
            </a:r>
            <a:r>
              <a:rPr lang="en-US" b="1" i="1" dirty="0">
                <a:solidFill>
                  <a:srgbClr val="FF5C35"/>
                </a:solidFill>
                <a:latin typeface="Segoe UI"/>
                <a:cs typeface="Times New Roman"/>
              </a:rPr>
              <a:t> / </a:t>
            </a:r>
            <a:r>
              <a:rPr kumimoji="0" lang="en-US" sz="1800" b="1" i="1" u="none" strike="noStrike" kern="1200" cap="none" spc="0" normalizeH="0" baseline="0" noProof="0" dirty="0">
                <a:ln>
                  <a:noFill/>
                </a:ln>
                <a:solidFill>
                  <a:srgbClr val="FF5C35"/>
                </a:solidFill>
                <a:effectLst/>
                <a:uLnTx/>
                <a:uFillTx/>
                <a:latin typeface="Segoe UI"/>
                <a:cs typeface="Times New Roman"/>
              </a:rPr>
              <a:t>Insertion</a:t>
            </a:r>
          </a:p>
          <a:p>
            <a:pPr marL="371475" lvl="1" indent="-285750">
              <a:spcAft>
                <a:spcPts val="800"/>
              </a:spcAft>
              <a:buFont typeface="Wingdings" panose="05000000000000000000" pitchFamily="2" charset="2"/>
              <a:buChar char="Ø"/>
              <a:defRPr/>
            </a:pPr>
            <a:r>
              <a:rPr kumimoji="0" lang="en-US" sz="1800" b="1" i="1" u="none" strike="noStrike" kern="1200" cap="none" spc="0" normalizeH="0" baseline="0" noProof="0" dirty="0" err="1">
                <a:ln>
                  <a:noFill/>
                </a:ln>
                <a:solidFill>
                  <a:srgbClr val="FF5C35"/>
                </a:solidFill>
                <a:effectLst/>
                <a:uLnTx/>
                <a:uFillTx/>
                <a:latin typeface="Segoe UI"/>
                <a:cs typeface="Times New Roman"/>
              </a:rPr>
              <a:t>Entrepreneuriat</a:t>
            </a:r>
            <a:r>
              <a:rPr kumimoji="0" lang="en-US" sz="1800" b="1" i="1" u="none" strike="noStrike" kern="1200" cap="none" spc="0" normalizeH="0" baseline="0" noProof="0" dirty="0">
                <a:ln>
                  <a:noFill/>
                </a:ln>
                <a:solidFill>
                  <a:srgbClr val="FF5C35"/>
                </a:solidFill>
                <a:effectLst/>
                <a:uLnTx/>
                <a:uFillTx/>
                <a:latin typeface="Segoe UI"/>
                <a:cs typeface="Times New Roman"/>
              </a:rPr>
              <a:t> </a:t>
            </a:r>
            <a:r>
              <a:rPr kumimoji="0" lang="en-US" sz="1800" b="1" i="1" u="none" strike="noStrike" kern="1200" cap="none" spc="0" normalizeH="0" baseline="0" noProof="0" dirty="0" err="1">
                <a:ln>
                  <a:noFill/>
                </a:ln>
                <a:solidFill>
                  <a:srgbClr val="FF5C35"/>
                </a:solidFill>
                <a:effectLst/>
                <a:uLnTx/>
                <a:uFillTx/>
                <a:latin typeface="Segoe UI"/>
                <a:cs typeface="Times New Roman"/>
              </a:rPr>
              <a:t>issu</a:t>
            </a:r>
            <a:r>
              <a:rPr kumimoji="0" lang="en-US" sz="1800" b="1" i="1" u="none" strike="noStrike" kern="1200" cap="none" spc="0" normalizeH="0" baseline="0" noProof="0" dirty="0">
                <a:ln>
                  <a:noFill/>
                </a:ln>
                <a:solidFill>
                  <a:srgbClr val="FF5C35"/>
                </a:solidFill>
                <a:effectLst/>
                <a:uLnTx/>
                <a:uFillTx/>
                <a:latin typeface="Segoe UI"/>
                <a:cs typeface="Times New Roman"/>
              </a:rPr>
              <a:t> des zones </a:t>
            </a:r>
            <a:r>
              <a:rPr kumimoji="0" lang="en-US" sz="1800" b="1" i="1" u="none" strike="noStrike" kern="1200" cap="none" spc="0" normalizeH="0" baseline="0" noProof="0" dirty="0" err="1">
                <a:ln>
                  <a:noFill/>
                </a:ln>
                <a:solidFill>
                  <a:srgbClr val="FF5C35"/>
                </a:solidFill>
                <a:effectLst/>
                <a:uLnTx/>
                <a:uFillTx/>
                <a:latin typeface="Segoe UI"/>
                <a:cs typeface="Times New Roman"/>
              </a:rPr>
              <a:t>prioritaires</a:t>
            </a:r>
            <a:r>
              <a:rPr kumimoji="0" lang="en-US" sz="1800" b="1" i="1" u="none" strike="noStrike" kern="1200" cap="none" spc="0" normalizeH="0" baseline="0" noProof="0" dirty="0">
                <a:ln>
                  <a:noFill/>
                </a:ln>
                <a:solidFill>
                  <a:srgbClr val="FF5C35"/>
                </a:solidFill>
                <a:effectLst/>
                <a:uLnTx/>
                <a:uFillTx/>
                <a:latin typeface="Segoe UI"/>
                <a:cs typeface="Times New Roman"/>
              </a:rPr>
              <a:t>. </a:t>
            </a:r>
          </a:p>
          <a:p>
            <a:pPr marL="85725" lvl="1">
              <a:spcAft>
                <a:spcPts val="800"/>
              </a:spcAft>
              <a:defRPr/>
            </a:pPr>
            <a:endParaRPr lang="en-US" sz="800" b="1" i="0" u="none" strike="noStrike" kern="1200" cap="none" spc="0" normalizeH="0" baseline="0" noProof="0" dirty="0">
              <a:ln>
                <a:noFill/>
              </a:ln>
              <a:solidFill>
                <a:srgbClr val="FF5C35"/>
              </a:solidFill>
              <a:effectLst/>
              <a:uLnTx/>
              <a:uFillTx/>
              <a:latin typeface="Segoe UI"/>
              <a:cs typeface="Times New Roman"/>
            </a:endParaRPr>
          </a:p>
          <a:p>
            <a:pPr marL="85725" lvl="1">
              <a:lnSpc>
                <a:spcPct val="107000"/>
              </a:lnSpc>
              <a:spcAft>
                <a:spcPts val="800"/>
              </a:spcAft>
            </a:pPr>
            <a:r>
              <a:rPr lang="fr-FR" b="1" dirty="0">
                <a:solidFill>
                  <a:schemeClr val="bg1"/>
                </a:solidFill>
                <a:latin typeface="Segoe UI" panose="020B0502040204020203" pitchFamily="34" charset="0"/>
                <a:cs typeface="Times New Roman" panose="02020603050405020304" pitchFamily="18" charset="0"/>
              </a:rPr>
              <a:t>Actions :</a:t>
            </a:r>
          </a:p>
          <a:p>
            <a:pPr marL="288000" lvl="1" indent="-180000"/>
            <a:r>
              <a:rPr lang="fr-FR" dirty="0">
                <a:solidFill>
                  <a:schemeClr val="bg1"/>
                </a:solidFill>
                <a:latin typeface="Segoe UI" panose="020B0502040204020203" pitchFamily="34" charset="0"/>
                <a:cs typeface="Times New Roman" panose="02020603050405020304" pitchFamily="18" charset="0"/>
              </a:rPr>
              <a:t>- Financement de projets associatifs : Cegid     Solidaire est doté de 670.000 € de budget en 2024.</a:t>
            </a:r>
          </a:p>
          <a:p>
            <a:pPr marL="288000" lvl="1" indent="-180000"/>
            <a:r>
              <a:rPr lang="fr-FR" dirty="0">
                <a:solidFill>
                  <a:schemeClr val="bg1"/>
                </a:solidFill>
                <a:latin typeface="Segoe UI" panose="020B0502040204020203" pitchFamily="34" charset="0"/>
                <a:cs typeface="Times New Roman" panose="02020603050405020304" pitchFamily="18" charset="0"/>
              </a:rPr>
              <a:t>- Mécénat de compétences (plus de 200 collaborateurs engagés en 2023).</a:t>
            </a:r>
          </a:p>
          <a:p>
            <a:pPr marL="288000" lvl="1" indent="-180000"/>
            <a:r>
              <a:rPr lang="fr-FR" dirty="0">
                <a:solidFill>
                  <a:schemeClr val="bg1"/>
                </a:solidFill>
                <a:latin typeface="Segoe UI" panose="020B0502040204020203" pitchFamily="34" charset="0"/>
                <a:cs typeface="Times New Roman" panose="02020603050405020304" pitchFamily="18" charset="0"/>
              </a:rPr>
              <a:t>- Mise en relation pour créer un écosystème de partenaires/acteurs d’intérêt général.</a:t>
            </a:r>
          </a:p>
          <a:p>
            <a:pPr marL="85725" lvl="1"/>
            <a:endParaRPr kumimoji="0" lang="en-US" sz="1800" b="1" i="0" u="none" strike="noStrike" kern="1200" cap="none" spc="0" normalizeH="0" baseline="0" noProof="0" dirty="0">
              <a:ln>
                <a:noFill/>
              </a:ln>
              <a:solidFill>
                <a:prstClr val="white"/>
              </a:solidFill>
              <a:effectLst/>
              <a:uLnTx/>
              <a:uFillTx/>
              <a:latin typeface="Segoe UI"/>
              <a:cs typeface="Times New Roman"/>
            </a:endParaRPr>
          </a:p>
          <a:p>
            <a:pPr marL="85725" lvl="1">
              <a:lnSpc>
                <a:spcPct val="107000"/>
              </a:lnSpc>
              <a:spcAft>
                <a:spcPts val="800"/>
              </a:spcAft>
              <a:defRPr/>
            </a:pPr>
            <a:r>
              <a:rPr kumimoji="0" lang="en-US" sz="1800" b="1" i="0" u="none" strike="noStrike" kern="1200" cap="none" spc="0" normalizeH="0" baseline="0" noProof="0" dirty="0">
                <a:ln>
                  <a:noFill/>
                </a:ln>
                <a:solidFill>
                  <a:prstClr val="white"/>
                </a:solidFill>
                <a:effectLst/>
                <a:uLnTx/>
                <a:uFillTx/>
                <a:latin typeface="Segoe UI"/>
                <a:cs typeface="Times New Roman"/>
              </a:rPr>
              <a:t>Associations </a:t>
            </a:r>
            <a:r>
              <a:rPr kumimoji="0" lang="en-US" sz="1800" b="1" i="0" u="none" strike="noStrike" kern="1200" cap="none" spc="0" normalizeH="0" baseline="0" noProof="0" dirty="0" err="1">
                <a:ln>
                  <a:noFill/>
                </a:ln>
                <a:solidFill>
                  <a:prstClr val="white"/>
                </a:solidFill>
                <a:effectLst/>
                <a:uLnTx/>
                <a:uFillTx/>
                <a:latin typeface="Segoe UI"/>
                <a:cs typeface="Times New Roman"/>
              </a:rPr>
              <a:t>partenaires</a:t>
            </a:r>
            <a:r>
              <a:rPr kumimoji="0" lang="en-US" sz="1800" b="1" i="0" u="none" strike="noStrike" kern="1200" cap="none" spc="0" normalizeH="0" baseline="0" noProof="0" dirty="0">
                <a:ln>
                  <a:noFill/>
                </a:ln>
                <a:solidFill>
                  <a:prstClr val="white"/>
                </a:solidFill>
                <a:effectLst/>
                <a:uLnTx/>
                <a:uFillTx/>
                <a:latin typeface="Segoe UI"/>
                <a:cs typeface="Times New Roman"/>
              </a:rPr>
              <a:t> : </a:t>
            </a:r>
          </a:p>
          <a:p>
            <a:pPr marL="85725" lvl="1">
              <a:defRPr/>
            </a:pPr>
            <a:r>
              <a:rPr kumimoji="0" lang="en-US" sz="1800" b="0" i="0" u="none" strike="noStrike" kern="1200" cap="none" spc="0" normalizeH="0" baseline="0" noProof="0" dirty="0">
                <a:ln>
                  <a:noFill/>
                </a:ln>
                <a:solidFill>
                  <a:prstClr val="white"/>
                </a:solidFill>
                <a:effectLst/>
                <a:uLnTx/>
                <a:uFillTx/>
                <a:latin typeface="Segoe UI"/>
                <a:cs typeface="Times New Roman"/>
              </a:rPr>
              <a:t>EPA, Latitudes, Enactus,</a:t>
            </a:r>
            <a:r>
              <a:rPr lang="en-US" dirty="0">
                <a:solidFill>
                  <a:prstClr val="white"/>
                </a:solidFill>
                <a:latin typeface="Segoe UI"/>
                <a:cs typeface="Times New Roman"/>
              </a:rPr>
              <a:t> </a:t>
            </a:r>
            <a:r>
              <a:rPr kumimoji="0" lang="en-US" sz="1800" b="0" i="0" u="none" strike="noStrike" kern="1200" cap="none" spc="0" normalizeH="0" baseline="0" noProof="0" dirty="0">
                <a:ln>
                  <a:noFill/>
                </a:ln>
                <a:solidFill>
                  <a:prstClr val="white"/>
                </a:solidFill>
                <a:effectLst/>
                <a:uLnTx/>
                <a:uFillTx/>
                <a:latin typeface="Segoe UI"/>
                <a:cs typeface="Times New Roman"/>
              </a:rPr>
              <a:t>Sport Dans la Ville, </a:t>
            </a:r>
            <a:endParaRPr lang="en-US" b="1" dirty="0">
              <a:solidFill>
                <a:prstClr val="white"/>
              </a:solidFill>
              <a:latin typeface="Segoe UI"/>
              <a:cs typeface="Times New Roman"/>
            </a:endParaRPr>
          </a:p>
          <a:p>
            <a:pPr marL="85725" lvl="1">
              <a:defRPr/>
            </a:pPr>
            <a:r>
              <a:rPr kumimoji="0" lang="en-US" sz="1800" b="0" i="0" u="none" strike="noStrike" kern="1200" cap="none" spc="0" normalizeH="0" baseline="0" noProof="0" dirty="0">
                <a:ln>
                  <a:noFill/>
                </a:ln>
                <a:solidFill>
                  <a:prstClr val="white"/>
                </a:solidFill>
                <a:effectLst/>
                <a:uLnTx/>
                <a:uFillTx/>
                <a:latin typeface="Segoe UI"/>
                <a:cs typeface="Times New Roman"/>
              </a:rPr>
              <a:t>60 000 </a:t>
            </a:r>
            <a:r>
              <a:rPr kumimoji="0" lang="en-US" sz="1800" b="0" i="0" u="none" strike="noStrike" kern="1200" cap="none" spc="0" normalizeH="0" baseline="0" noProof="0" dirty="0" err="1">
                <a:ln>
                  <a:noFill/>
                </a:ln>
                <a:solidFill>
                  <a:prstClr val="white"/>
                </a:solidFill>
                <a:effectLst/>
                <a:uLnTx/>
                <a:uFillTx/>
                <a:latin typeface="Segoe UI"/>
                <a:cs typeface="Times New Roman"/>
              </a:rPr>
              <a:t>rebonds</a:t>
            </a:r>
            <a:r>
              <a:rPr kumimoji="0" lang="en-US" sz="1800" b="0" i="0" u="none" strike="noStrike" kern="1200" cap="none" spc="0" normalizeH="0" baseline="0" noProof="0" dirty="0">
                <a:ln>
                  <a:noFill/>
                </a:ln>
                <a:solidFill>
                  <a:prstClr val="white"/>
                </a:solidFill>
                <a:effectLst/>
                <a:uLnTx/>
                <a:uFillTx/>
                <a:latin typeface="Segoe UI"/>
                <a:cs typeface="Times New Roman"/>
              </a:rPr>
              <a:t>,</a:t>
            </a:r>
            <a:r>
              <a:rPr lang="en-US" dirty="0">
                <a:solidFill>
                  <a:prstClr val="white"/>
                </a:solidFill>
                <a:latin typeface="Segoe UI"/>
                <a:cs typeface="Times New Roman"/>
              </a:rPr>
              <a:t> </a:t>
            </a:r>
            <a:r>
              <a:rPr kumimoji="0" lang="en-US" sz="1800" b="0" i="0" u="none" strike="noStrike" kern="1200" cap="none" spc="0" normalizeH="0" baseline="0" noProof="0" dirty="0" err="1">
                <a:ln>
                  <a:noFill/>
                </a:ln>
                <a:solidFill>
                  <a:prstClr val="white"/>
                </a:solidFill>
                <a:effectLst/>
                <a:uLnTx/>
                <a:uFillTx/>
                <a:latin typeface="Segoe UI"/>
                <a:cs typeface="Times New Roman"/>
              </a:rPr>
              <a:t>Elles</a:t>
            </a:r>
            <a:r>
              <a:rPr kumimoji="0" lang="en-US" sz="1800" b="0" i="0" u="none" strike="noStrike" kern="1200" cap="none" spc="0" normalizeH="0" baseline="0" noProof="0" dirty="0">
                <a:ln>
                  <a:noFill/>
                </a:ln>
                <a:solidFill>
                  <a:prstClr val="white"/>
                </a:solidFill>
                <a:effectLst/>
                <a:uLnTx/>
                <a:uFillTx/>
                <a:latin typeface="Segoe UI"/>
                <a:cs typeface="Times New Roman"/>
              </a:rPr>
              <a:t> </a:t>
            </a:r>
            <a:r>
              <a:rPr kumimoji="0" lang="en-US" sz="1800" b="0" i="0" u="none" strike="noStrike" kern="1200" cap="none" spc="0" normalizeH="0" baseline="0" noProof="0" dirty="0" err="1">
                <a:ln>
                  <a:noFill/>
                </a:ln>
                <a:solidFill>
                  <a:prstClr val="white"/>
                </a:solidFill>
                <a:effectLst/>
                <a:uLnTx/>
                <a:uFillTx/>
                <a:latin typeface="Segoe UI"/>
                <a:cs typeface="Times New Roman"/>
              </a:rPr>
              <a:t>bougent</a:t>
            </a:r>
            <a:r>
              <a:rPr kumimoji="0" lang="en-US" sz="1800" b="0" i="0" u="none" strike="noStrike" kern="1200" cap="none" spc="0" normalizeH="0" baseline="0" noProof="0" dirty="0">
                <a:ln>
                  <a:noFill/>
                </a:ln>
                <a:solidFill>
                  <a:prstClr val="white"/>
                </a:solidFill>
                <a:effectLst/>
                <a:uLnTx/>
                <a:uFillTx/>
                <a:latin typeface="Segoe UI"/>
                <a:cs typeface="Times New Roman"/>
              </a:rPr>
              <a:t>,</a:t>
            </a:r>
            <a:r>
              <a:rPr lang="en-US" dirty="0">
                <a:solidFill>
                  <a:prstClr val="white"/>
                </a:solidFill>
                <a:latin typeface="Segoe UI"/>
                <a:cs typeface="Times New Roman"/>
              </a:rPr>
              <a:t> </a:t>
            </a:r>
            <a:r>
              <a:rPr kumimoji="0" lang="en-US" sz="1800" b="0" i="0" u="none" strike="noStrike" kern="1200" cap="none" spc="0" normalizeH="0" baseline="0" noProof="0" dirty="0" err="1">
                <a:ln>
                  <a:noFill/>
                </a:ln>
                <a:solidFill>
                  <a:prstClr val="white"/>
                </a:solidFill>
                <a:effectLst/>
                <a:uLnTx/>
                <a:uFillTx/>
                <a:latin typeface="Segoe UI"/>
                <a:cs typeface="Times New Roman"/>
              </a:rPr>
              <a:t>Ronalpia</a:t>
            </a:r>
            <a:r>
              <a:rPr lang="en-US" dirty="0">
                <a:solidFill>
                  <a:prstClr val="white"/>
                </a:solidFill>
                <a:latin typeface="Segoe UI"/>
                <a:cs typeface="Segoe UI"/>
              </a:rPr>
              <a:t>, </a:t>
            </a:r>
            <a:r>
              <a:rPr lang="en-US" dirty="0" err="1">
                <a:solidFill>
                  <a:prstClr val="white"/>
                </a:solidFill>
                <a:latin typeface="Segoe UI"/>
                <a:cs typeface="Segoe UI"/>
              </a:rPr>
              <a:t>Emmaüs</a:t>
            </a:r>
            <a:r>
              <a:rPr lang="en-US" dirty="0">
                <a:solidFill>
                  <a:prstClr val="white"/>
                </a:solidFill>
                <a:latin typeface="Segoe UI"/>
                <a:cs typeface="Segoe UI"/>
              </a:rPr>
              <a:t> Connect.</a:t>
            </a:r>
          </a:p>
          <a:p>
            <a:pPr marL="85725" lvl="1">
              <a:defRPr/>
            </a:pPr>
            <a:endParaRPr lang="en-US" sz="1800" b="1" i="0" u="none" strike="noStrike" kern="1200" cap="none" spc="0" normalizeH="0" baseline="0" noProof="0" dirty="0">
              <a:ln>
                <a:noFill/>
              </a:ln>
              <a:solidFill>
                <a:prstClr val="white"/>
              </a:solidFill>
              <a:effectLst/>
              <a:uLnTx/>
              <a:uFillTx/>
              <a:latin typeface="Segoe UI"/>
              <a:cs typeface="Segoe UI"/>
            </a:endParaRPr>
          </a:p>
          <a:p>
            <a:pPr marL="85725" lvl="1">
              <a:defRPr/>
            </a:pPr>
            <a:r>
              <a:rPr lang="en-US" b="1" dirty="0" err="1">
                <a:solidFill>
                  <a:prstClr val="white"/>
                </a:solidFill>
                <a:latin typeface="Segoe UI"/>
                <a:cs typeface="Segoe UI"/>
              </a:rPr>
              <a:t>Autres</a:t>
            </a:r>
            <a:r>
              <a:rPr lang="en-US" b="1" dirty="0">
                <a:solidFill>
                  <a:prstClr val="white"/>
                </a:solidFill>
                <a:latin typeface="Segoe UI"/>
                <a:cs typeface="Segoe UI"/>
              </a:rPr>
              <a:t> initiatives </a:t>
            </a:r>
            <a:r>
              <a:rPr lang="en-US" dirty="0" err="1">
                <a:solidFill>
                  <a:prstClr val="white"/>
                </a:solidFill>
                <a:latin typeface="Segoe UI"/>
                <a:cs typeface="Segoe UI"/>
              </a:rPr>
              <a:t>solidaires</a:t>
            </a:r>
            <a:r>
              <a:rPr lang="en-US" dirty="0">
                <a:solidFill>
                  <a:prstClr val="white"/>
                </a:solidFill>
                <a:latin typeface="Segoe UI"/>
                <a:cs typeface="Segoe UI"/>
              </a:rPr>
              <a:t> </a:t>
            </a:r>
            <a:r>
              <a:rPr lang="en-US" dirty="0" err="1">
                <a:solidFill>
                  <a:prstClr val="white"/>
                </a:solidFill>
                <a:latin typeface="Segoe UI"/>
                <a:cs typeface="Segoe UI"/>
              </a:rPr>
              <a:t>en</a:t>
            </a:r>
            <a:r>
              <a:rPr lang="en-US" dirty="0">
                <a:solidFill>
                  <a:prstClr val="white"/>
                </a:solidFill>
                <a:latin typeface="Segoe UI"/>
                <a:cs typeface="Segoe UI"/>
              </a:rPr>
              <a:t> </a:t>
            </a:r>
            <a:r>
              <a:rPr lang="en-US" dirty="0" err="1">
                <a:solidFill>
                  <a:prstClr val="white"/>
                </a:solidFill>
                <a:latin typeface="Segoe UI"/>
                <a:cs typeface="Segoe UI"/>
              </a:rPr>
              <a:t>Espagne</a:t>
            </a:r>
            <a:r>
              <a:rPr lang="en-US" dirty="0">
                <a:solidFill>
                  <a:prstClr val="white"/>
                </a:solidFill>
                <a:latin typeface="Segoe UI"/>
                <a:cs typeface="Segoe UI"/>
              </a:rPr>
              <a:t>, au Portugal et </a:t>
            </a:r>
            <a:r>
              <a:rPr lang="en-US" dirty="0" err="1">
                <a:solidFill>
                  <a:prstClr val="white"/>
                </a:solidFill>
                <a:latin typeface="Segoe UI"/>
                <a:cs typeface="Segoe UI"/>
              </a:rPr>
              <a:t>en</a:t>
            </a:r>
            <a:r>
              <a:rPr lang="en-US" dirty="0">
                <a:solidFill>
                  <a:prstClr val="white"/>
                </a:solidFill>
                <a:latin typeface="Segoe UI"/>
                <a:cs typeface="Segoe UI"/>
              </a:rPr>
              <a:t> Afrique.</a:t>
            </a:r>
            <a:endParaRPr lang="en-US" sz="1800" b="1" i="0" u="none" strike="noStrike" kern="1200" cap="none" spc="0" normalizeH="0" baseline="0" noProof="0" dirty="0">
              <a:ln>
                <a:noFill/>
              </a:ln>
              <a:solidFill>
                <a:prstClr val="white"/>
              </a:solidFill>
              <a:effectLst/>
              <a:uLnTx/>
              <a:uFillTx/>
              <a:latin typeface="Segoe UI"/>
              <a:cs typeface="Times New Roman"/>
            </a:endParaRP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7072"/>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egoe UI"/>
                <a:ea typeface="+mn-ea"/>
                <a:cs typeface="+mn-cs"/>
              </a:endParaRP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a:off x="5231904" y="2132856"/>
            <a:ext cx="1407755"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FE247469-6D9F-EEB0-DF52-487D08EDA04E}"/>
              </a:ext>
            </a:extLst>
          </p:cNvPr>
          <p:cNvSpPr txBox="1"/>
          <p:nvPr/>
        </p:nvSpPr>
        <p:spPr>
          <a:xfrm>
            <a:off x="356820" y="836712"/>
            <a:ext cx="4143440"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fr-FR" sz="3200" b="1" i="0" u="none" strike="noStrike" kern="1200" cap="none" spc="0" normalizeH="0" baseline="0" noProof="0" dirty="0">
                <a:ln>
                  <a:noFill/>
                </a:ln>
                <a:solidFill>
                  <a:prstClr val="white"/>
                </a:solidFill>
                <a:effectLst/>
                <a:uLnTx/>
                <a:uFillTx/>
                <a:latin typeface="Segoe UI"/>
                <a:ea typeface="+mn-ea"/>
                <a:cs typeface="+mn-cs"/>
              </a:rPr>
              <a:t>Cegid dans la société</a:t>
            </a:r>
          </a:p>
        </p:txBody>
      </p:sp>
      <p:cxnSp>
        <p:nvCxnSpPr>
          <p:cNvPr id="6" name="Connecteur droit 5">
            <a:extLst>
              <a:ext uri="{FF2B5EF4-FFF2-40B4-BE49-F238E27FC236}">
                <a16:creationId xmlns:a16="http://schemas.microsoft.com/office/drawing/2014/main" id="{7F3842F1-40DC-8A90-AD5D-06BCCED9916B}"/>
              </a:ext>
            </a:extLst>
          </p:cNvPr>
          <p:cNvCxnSpPr>
            <a:cxnSpLocks/>
          </p:cNvCxnSpPr>
          <p:nvPr/>
        </p:nvCxnSpPr>
        <p:spPr>
          <a:xfrm>
            <a:off x="5231904" y="4437112"/>
            <a:ext cx="1407755"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15" name="Groupe 14">
            <a:extLst>
              <a:ext uri="{FF2B5EF4-FFF2-40B4-BE49-F238E27FC236}">
                <a16:creationId xmlns:a16="http://schemas.microsoft.com/office/drawing/2014/main" id="{65BEB6AF-4D4A-AC4C-E50D-083EE42DDEF2}"/>
              </a:ext>
            </a:extLst>
          </p:cNvPr>
          <p:cNvGrpSpPr/>
          <p:nvPr/>
        </p:nvGrpSpPr>
        <p:grpSpPr>
          <a:xfrm>
            <a:off x="1204216" y="3016508"/>
            <a:ext cx="2508540" cy="2558982"/>
            <a:chOff x="1204216" y="3016508"/>
            <a:chExt cx="2508540" cy="2558982"/>
          </a:xfrm>
        </p:grpSpPr>
        <p:pic>
          <p:nvPicPr>
            <p:cNvPr id="10" name="Image 9">
              <a:extLst>
                <a:ext uri="{FF2B5EF4-FFF2-40B4-BE49-F238E27FC236}">
                  <a16:creationId xmlns:a16="http://schemas.microsoft.com/office/drawing/2014/main" id="{89CFEB50-EA63-A0FC-B723-6234039BF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8626" y="3016508"/>
              <a:ext cx="1256445" cy="1284632"/>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ACB98209-277A-5021-E44C-0997277AF74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04216" y="3016511"/>
              <a:ext cx="1256444" cy="1284631"/>
            </a:xfrm>
            <a:prstGeom prst="rect">
              <a:avLst/>
            </a:prstGeom>
          </p:spPr>
        </p:pic>
        <p:pic>
          <p:nvPicPr>
            <p:cNvPr id="13" name="Image 12" descr="Une image contenant texte, clipart&#10;&#10;Description générée automatiquement">
              <a:extLst>
                <a:ext uri="{FF2B5EF4-FFF2-40B4-BE49-F238E27FC236}">
                  <a16:creationId xmlns:a16="http://schemas.microsoft.com/office/drawing/2014/main" id="{5E6B86AE-FBB8-2B9C-EA8B-8CB5F03ACAE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18284" y="4290858"/>
              <a:ext cx="1256445" cy="1284632"/>
            </a:xfrm>
            <a:prstGeom prst="rect">
              <a:avLst/>
            </a:prstGeom>
          </p:spPr>
        </p:pic>
        <p:pic>
          <p:nvPicPr>
            <p:cNvPr id="14" name="Image 13">
              <a:extLst>
                <a:ext uri="{FF2B5EF4-FFF2-40B4-BE49-F238E27FC236}">
                  <a16:creationId xmlns:a16="http://schemas.microsoft.com/office/drawing/2014/main" id="{CF1982F1-EA7A-B23C-417E-A1A89BDE87A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468938" y="4301597"/>
              <a:ext cx="1243818" cy="1273893"/>
            </a:xfrm>
            <a:prstGeom prst="rect">
              <a:avLst/>
            </a:prstGeom>
          </p:spPr>
        </p:pic>
      </p:grpSp>
      <p:sp>
        <p:nvSpPr>
          <p:cNvPr id="5" name="Rectangle 4">
            <a:extLst>
              <a:ext uri="{FF2B5EF4-FFF2-40B4-BE49-F238E27FC236}">
                <a16:creationId xmlns:a16="http://schemas.microsoft.com/office/drawing/2014/main" id="{56CDD5F1-1095-07D6-E2C0-1E1C7EA1B457}"/>
              </a:ext>
            </a:extLst>
          </p:cNvPr>
          <p:cNvSpPr/>
          <p:nvPr/>
        </p:nvSpPr>
        <p:spPr>
          <a:xfrm>
            <a:off x="516622" y="1557447"/>
            <a:ext cx="3864009" cy="1008112"/>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i="1" dirty="0">
                <a:solidFill>
                  <a:schemeClr val="bg1"/>
                </a:solidFill>
                <a:latin typeface="Segoe UI" panose="020B0502040204020203" pitchFamily="34" charset="0"/>
                <a:cs typeface="Times New Roman" panose="02020603050405020304" pitchFamily="18" charset="0"/>
              </a:rPr>
              <a:t>Exercer notre métier de manière éthique et responsable et avoir un impact positif sur nos territoires</a:t>
            </a:r>
          </a:p>
        </p:txBody>
      </p:sp>
      <p:pic>
        <p:nvPicPr>
          <p:cNvPr id="16" name="Image 15">
            <a:extLst>
              <a:ext uri="{FF2B5EF4-FFF2-40B4-BE49-F238E27FC236}">
                <a16:creationId xmlns:a16="http://schemas.microsoft.com/office/drawing/2014/main" id="{F77FC538-0633-4C8B-203C-E7FFAED08762}"/>
              </a:ext>
            </a:extLst>
          </p:cNvPr>
          <p:cNvPicPr>
            <a:picLocks noChangeAspect="1"/>
          </p:cNvPicPr>
          <p:nvPr/>
        </p:nvPicPr>
        <p:blipFill>
          <a:blip r:embed="rId7"/>
          <a:stretch>
            <a:fillRect/>
          </a:stretch>
        </p:blipFill>
        <p:spPr>
          <a:xfrm>
            <a:off x="6888088" y="385363"/>
            <a:ext cx="2736303" cy="451349"/>
          </a:xfrm>
          <a:prstGeom prst="rect">
            <a:avLst/>
          </a:prstGeom>
        </p:spPr>
      </p:pic>
      <p:cxnSp>
        <p:nvCxnSpPr>
          <p:cNvPr id="17" name="Connecteur droit 16">
            <a:extLst>
              <a:ext uri="{FF2B5EF4-FFF2-40B4-BE49-F238E27FC236}">
                <a16:creationId xmlns:a16="http://schemas.microsoft.com/office/drawing/2014/main" id="{B6C72351-5E2B-93E0-6888-13526EEA393B}"/>
              </a:ext>
            </a:extLst>
          </p:cNvPr>
          <p:cNvCxnSpPr>
            <a:cxnSpLocks/>
          </p:cNvCxnSpPr>
          <p:nvPr/>
        </p:nvCxnSpPr>
        <p:spPr>
          <a:xfrm>
            <a:off x="5231904" y="5877272"/>
            <a:ext cx="1407755"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788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456040" y="854783"/>
            <a:ext cx="5430100" cy="4436214"/>
          </a:xfrm>
          <a:prstGeom prst="rect">
            <a:avLst/>
          </a:prstGeom>
        </p:spPr>
        <p:txBody>
          <a:bodyPr wrap="square" lIns="91440" tIns="45720" rIns="91440" bIns="45720" anchor="t">
            <a:spAutoFit/>
          </a:bodyPr>
          <a:lstStyle/>
          <a:p>
            <a:pPr>
              <a:lnSpc>
                <a:spcPct val="107000"/>
              </a:lnSpc>
              <a:spcAft>
                <a:spcPts val="800"/>
              </a:spcAft>
            </a:pPr>
            <a:r>
              <a:rPr lang="fr-FR" b="1" dirty="0">
                <a:solidFill>
                  <a:schemeClr val="bg1"/>
                </a:solidFill>
                <a:latin typeface="+mj-lt"/>
                <a:ea typeface="Calibri"/>
                <a:cs typeface="Times New Roman"/>
              </a:rPr>
              <a:t>Développement responsable</a:t>
            </a:r>
            <a:endParaRPr lang="fr-FR" b="1" dirty="0">
              <a:solidFill>
                <a:schemeClr val="bg1"/>
              </a:solidFill>
              <a:latin typeface="+mj-lt"/>
              <a:ea typeface="Calibri"/>
              <a:cs typeface="Times New Roman" panose="02020603050405020304" pitchFamily="18" charset="0"/>
            </a:endParaRPr>
          </a:p>
          <a:p>
            <a:pPr marL="285750" indent="-285750">
              <a:lnSpc>
                <a:spcPct val="107000"/>
              </a:lnSpc>
              <a:buFont typeface="Arial" panose="020B0604020202020204" pitchFamily="34" charset="0"/>
              <a:buChar char="•"/>
            </a:pPr>
            <a:r>
              <a:rPr lang="fr-FR" dirty="0">
                <a:solidFill>
                  <a:schemeClr val="bg1"/>
                </a:solidFill>
                <a:effectLst/>
                <a:latin typeface="+mj-lt"/>
                <a:ea typeface="Calibri"/>
                <a:cs typeface="Times New Roman"/>
              </a:rPr>
              <a:t>Améliorer l’accessibilité de nos offres (</a:t>
            </a:r>
            <a:r>
              <a:rPr lang="fr-FR" dirty="0">
                <a:solidFill>
                  <a:schemeClr val="bg1"/>
                </a:solidFill>
                <a:effectLst/>
                <a:latin typeface="+mj-lt"/>
                <a:ea typeface="Calibri"/>
                <a:cs typeface="Times New Roman"/>
                <a:hlinkClick r:id="rId3">
                  <a:extLst>
                    <a:ext uri="{A12FA001-AC4F-418D-AE19-62706E023703}">
                      <ahyp:hlinkClr xmlns:ahyp="http://schemas.microsoft.com/office/drawing/2018/hyperlinkcolor" val="tx"/>
                    </a:ext>
                  </a:extLst>
                </a:hlinkClick>
              </a:rPr>
              <a:t>RGAA</a:t>
            </a:r>
            <a:r>
              <a:rPr lang="fr-FR" dirty="0">
                <a:solidFill>
                  <a:schemeClr val="bg1"/>
                </a:solidFill>
                <a:effectLst/>
                <a:latin typeface="+mj-lt"/>
                <a:ea typeface="Calibri"/>
                <a:cs typeface="Times New Roman"/>
              </a:rPr>
              <a:t>).</a:t>
            </a:r>
          </a:p>
          <a:p>
            <a:pPr marL="285750" indent="-285750">
              <a:lnSpc>
                <a:spcPct val="107000"/>
              </a:lnSpc>
              <a:buFont typeface="Arial" panose="020B0604020202020204" pitchFamily="34" charset="0"/>
              <a:buChar char="•"/>
            </a:pPr>
            <a:r>
              <a:rPr lang="fr-FR" dirty="0">
                <a:solidFill>
                  <a:schemeClr val="bg1"/>
                </a:solidFill>
                <a:latin typeface="+mj-lt"/>
                <a:ea typeface="Calibri"/>
                <a:cs typeface="Times New Roman"/>
              </a:rPr>
              <a:t>Développer des offres moins émissives de GES (</a:t>
            </a:r>
            <a:r>
              <a:rPr lang="fr-FR" dirty="0" err="1">
                <a:solidFill>
                  <a:schemeClr val="bg1"/>
                </a:solidFill>
                <a:latin typeface="+mj-lt"/>
                <a:ea typeface="Calibri"/>
                <a:cs typeface="Times New Roman"/>
              </a:rPr>
              <a:t>eco-conception</a:t>
            </a:r>
            <a:r>
              <a:rPr lang="fr-FR" dirty="0">
                <a:solidFill>
                  <a:schemeClr val="bg1"/>
                </a:solidFill>
                <a:latin typeface="+mj-lt"/>
                <a:ea typeface="Calibri"/>
                <a:cs typeface="Times New Roman"/>
              </a:rPr>
              <a:t>).</a:t>
            </a:r>
            <a:endParaRPr lang="fr-FR" dirty="0">
              <a:solidFill>
                <a:schemeClr val="bg1"/>
              </a:solidFill>
              <a:effectLst/>
              <a:latin typeface="+mj-lt"/>
              <a:ea typeface="Calibri"/>
              <a:cs typeface="Times New Roman"/>
            </a:endParaRPr>
          </a:p>
          <a:p>
            <a:pPr lvl="0">
              <a:lnSpc>
                <a:spcPct val="107000"/>
              </a:lnSpc>
              <a:spcAft>
                <a:spcPts val="800"/>
              </a:spcAft>
            </a:pPr>
            <a:endParaRPr lang="fr-FR" b="1" dirty="0">
              <a:solidFill>
                <a:schemeClr val="bg1"/>
              </a:solidFill>
              <a:latin typeface="+mj-lt"/>
              <a:ea typeface="Calibri" panose="020F0502020204030204" pitchFamily="34" charset="0"/>
              <a:cs typeface="Times New Roman" panose="02020603050405020304" pitchFamily="18" charset="0"/>
            </a:endParaRPr>
          </a:p>
          <a:p>
            <a:pPr>
              <a:lnSpc>
                <a:spcPct val="107000"/>
              </a:lnSpc>
              <a:spcAft>
                <a:spcPts val="800"/>
              </a:spcAft>
            </a:pPr>
            <a:r>
              <a:rPr lang="fr-FR" b="1" dirty="0">
                <a:solidFill>
                  <a:schemeClr val="bg1"/>
                </a:solidFill>
                <a:latin typeface="+mj-lt"/>
                <a:ea typeface="Calibri"/>
                <a:cs typeface="Times New Roman"/>
              </a:rPr>
              <a:t>Intégration de l’ESG à nos offres : </a:t>
            </a:r>
            <a:endParaRPr lang="fr-FR" b="1" dirty="0">
              <a:solidFill>
                <a:schemeClr val="bg1"/>
              </a:solidFill>
              <a:latin typeface="+mj-lt"/>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fr-FR" dirty="0">
                <a:solidFill>
                  <a:schemeClr val="bg1"/>
                </a:solidFill>
                <a:latin typeface="+mj-lt"/>
                <a:ea typeface="Calibri"/>
                <a:cs typeface="Times New Roman"/>
              </a:rPr>
              <a:t>Développer une culture ESG auprès de nos partenaires et clients.</a:t>
            </a:r>
          </a:p>
          <a:p>
            <a:pPr marL="285750" indent="-285750">
              <a:lnSpc>
                <a:spcPct val="107000"/>
              </a:lnSpc>
              <a:spcAft>
                <a:spcPts val="800"/>
              </a:spcAft>
              <a:buFont typeface="Arial" panose="020B0604020202020204" pitchFamily="34" charset="0"/>
              <a:buChar char="•"/>
            </a:pPr>
            <a:r>
              <a:rPr lang="fr-FR" dirty="0">
                <a:solidFill>
                  <a:schemeClr val="bg1"/>
                </a:solidFill>
                <a:latin typeface="+mj-lt"/>
                <a:ea typeface="Calibri"/>
                <a:cs typeface="Times New Roman"/>
              </a:rPr>
              <a:t>Faciliter le pilotage extra-financier au travers de nos offres et la préparation à la CSRD.</a:t>
            </a:r>
          </a:p>
          <a:p>
            <a:pPr marL="285750" indent="-285750">
              <a:lnSpc>
                <a:spcPct val="107000"/>
              </a:lnSpc>
              <a:spcAft>
                <a:spcPts val="800"/>
              </a:spcAft>
              <a:buFont typeface="Arial" panose="020B0604020202020204" pitchFamily="34" charset="0"/>
              <a:buChar char="•"/>
            </a:pPr>
            <a:r>
              <a:rPr lang="fr-FR" dirty="0">
                <a:solidFill>
                  <a:schemeClr val="bg1"/>
                </a:solidFill>
                <a:latin typeface="+mj-lt"/>
                <a:ea typeface="Calibri"/>
                <a:cs typeface="Times New Roman"/>
              </a:rPr>
              <a:t>Développer des partenariats avec des éditeurs de logiciels spécifiques d’ESG et de suivi de l’empreinte carbone.</a:t>
            </a:r>
            <a:endParaRPr lang="fr-FR" dirty="0">
              <a:solidFill>
                <a:schemeClr val="bg1"/>
              </a:solidFill>
              <a:effectLst/>
              <a:latin typeface="+mj-lt"/>
              <a:ea typeface="Calibri"/>
              <a:cs typeface="Times New Roman"/>
            </a:endParaRP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4930"/>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a:off x="5228962" y="1062028"/>
            <a:ext cx="1206641"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431307" y="678412"/>
            <a:ext cx="434460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fr-FR" sz="3200" b="1" i="0" u="none" strike="noStrike" kern="1200" cap="none" spc="0" normalizeH="0" baseline="0" noProof="0" dirty="0">
                <a:ln>
                  <a:noFill/>
                </a:ln>
                <a:solidFill>
                  <a:prstClr val="white"/>
                </a:solidFill>
                <a:effectLst/>
                <a:uLnTx/>
                <a:uFillTx/>
                <a:latin typeface="Segoe UI"/>
                <a:ea typeface="+mn-ea"/>
                <a:cs typeface="+mn-cs"/>
              </a:rPr>
              <a:t>Cegid pour ses clients</a:t>
            </a:r>
          </a:p>
        </p:txBody>
      </p:sp>
      <p:sp>
        <p:nvSpPr>
          <p:cNvPr id="19" name="ZoneTexte 18">
            <a:extLst>
              <a:ext uri="{FF2B5EF4-FFF2-40B4-BE49-F238E27FC236}">
                <a16:creationId xmlns:a16="http://schemas.microsoft.com/office/drawing/2014/main" id="{789EB0E9-EE66-4803-B5FA-C850A2B64576}"/>
              </a:ext>
            </a:extLst>
          </p:cNvPr>
          <p:cNvSpPr txBox="1"/>
          <p:nvPr/>
        </p:nvSpPr>
        <p:spPr>
          <a:xfrm>
            <a:off x="310088" y="1973720"/>
            <a:ext cx="4648260" cy="923330"/>
          </a:xfrm>
          <a:prstGeom prst="rect">
            <a:avLst/>
          </a:prstGeom>
          <a:noFill/>
        </p:spPr>
        <p:txBody>
          <a:bodyPr wrap="square">
            <a:spAutoFit/>
          </a:bodyPr>
          <a:lstStyle/>
          <a:p>
            <a:pPr algn="ctr">
              <a:defRPr/>
            </a:pPr>
            <a:r>
              <a:rPr kumimoji="0" lang="en-US" sz="1800" i="1" u="none" strike="noStrike" kern="1200" cap="none" spc="0" normalizeH="0" baseline="0" noProof="0" dirty="0" err="1">
                <a:ln>
                  <a:noFill/>
                </a:ln>
                <a:solidFill>
                  <a:prstClr val="white"/>
                </a:solidFill>
                <a:effectLst/>
                <a:uLnTx/>
                <a:uFillTx/>
                <a:latin typeface="Segoe UI"/>
                <a:ea typeface="+mn-ea"/>
                <a:cs typeface="+mn-cs"/>
              </a:rPr>
              <a:t>Garantir</a:t>
            </a:r>
            <a:r>
              <a:rPr kumimoji="0" lang="en-US" sz="1800" i="1" u="none" strike="noStrike" kern="1200" cap="none" spc="0" normalizeH="0" baseline="0" noProof="0" dirty="0">
                <a:ln>
                  <a:noFill/>
                </a:ln>
                <a:solidFill>
                  <a:prstClr val="white"/>
                </a:solidFill>
                <a:effectLst/>
                <a:uLnTx/>
                <a:uFillTx/>
                <a:latin typeface="Segoe UI"/>
                <a:ea typeface="+mn-ea"/>
                <a:cs typeface="+mn-cs"/>
              </a:rPr>
              <a:t> la satisfaction de </a:t>
            </a:r>
            <a:r>
              <a:rPr kumimoji="0" lang="en-US" sz="1800" i="1" u="none" strike="noStrike" kern="1200" cap="none" spc="0" normalizeH="0" baseline="0" noProof="0" dirty="0" err="1">
                <a:ln>
                  <a:noFill/>
                </a:ln>
                <a:solidFill>
                  <a:prstClr val="white"/>
                </a:solidFill>
                <a:effectLst/>
                <a:uLnTx/>
                <a:uFillTx/>
                <a:latin typeface="Segoe UI"/>
                <a:ea typeface="+mn-ea"/>
                <a:cs typeface="+mn-cs"/>
              </a:rPr>
              <a:t>nos</a:t>
            </a:r>
            <a:r>
              <a:rPr kumimoji="0" lang="en-US" sz="1800" i="1" u="none" strike="noStrike" kern="1200" cap="none" spc="0" normalizeH="0" baseline="0" noProof="0" dirty="0">
                <a:ln>
                  <a:noFill/>
                </a:ln>
                <a:solidFill>
                  <a:prstClr val="white"/>
                </a:solidFill>
                <a:effectLst/>
                <a:uLnTx/>
                <a:uFillTx/>
                <a:latin typeface="Segoe UI"/>
                <a:ea typeface="+mn-ea"/>
                <a:cs typeface="+mn-cs"/>
              </a:rPr>
              <a:t> clients, la </a:t>
            </a:r>
            <a:r>
              <a:rPr kumimoji="0" lang="en-US" sz="1800" i="1" u="none" strike="noStrike" kern="1200" cap="none" spc="0" normalizeH="0" baseline="0" noProof="0" dirty="0" err="1">
                <a:ln>
                  <a:noFill/>
                </a:ln>
                <a:solidFill>
                  <a:prstClr val="white"/>
                </a:solidFill>
                <a:effectLst/>
                <a:uLnTx/>
                <a:uFillTx/>
                <a:latin typeface="Segoe UI"/>
                <a:ea typeface="+mn-ea"/>
                <a:cs typeface="+mn-cs"/>
              </a:rPr>
              <a:t>sécurité</a:t>
            </a:r>
            <a:r>
              <a:rPr kumimoji="0" lang="en-US" sz="1800" i="1" u="none" strike="noStrike" kern="1200" cap="none" spc="0" normalizeH="0" baseline="0" noProof="0" dirty="0">
                <a:ln>
                  <a:noFill/>
                </a:ln>
                <a:solidFill>
                  <a:prstClr val="white"/>
                </a:solidFill>
                <a:effectLst/>
                <a:uLnTx/>
                <a:uFillTx/>
                <a:latin typeface="Segoe UI"/>
                <a:ea typeface="+mn-ea"/>
                <a:cs typeface="+mn-cs"/>
              </a:rPr>
              <a:t> de </a:t>
            </a:r>
            <a:r>
              <a:rPr kumimoji="0" lang="en-US" sz="1800" i="1" u="none" strike="noStrike" kern="1200" cap="none" spc="0" normalizeH="0" baseline="0" noProof="0" dirty="0" err="1">
                <a:ln>
                  <a:noFill/>
                </a:ln>
                <a:solidFill>
                  <a:prstClr val="white"/>
                </a:solidFill>
                <a:effectLst/>
                <a:uLnTx/>
                <a:uFillTx/>
                <a:latin typeface="Segoe UI"/>
                <a:ea typeface="+mn-ea"/>
                <a:cs typeface="+mn-cs"/>
              </a:rPr>
              <a:t>leur</a:t>
            </a:r>
            <a:r>
              <a:rPr kumimoji="0" lang="en-US" sz="1800" i="1" u="none" strike="noStrike" kern="1200" cap="none" spc="0" normalizeH="0" baseline="0" noProof="0" dirty="0">
                <a:ln>
                  <a:noFill/>
                </a:ln>
                <a:solidFill>
                  <a:prstClr val="white"/>
                </a:solidFill>
                <a:effectLst/>
                <a:uLnTx/>
                <a:uFillTx/>
                <a:latin typeface="Segoe UI"/>
                <a:ea typeface="+mn-ea"/>
                <a:cs typeface="+mn-cs"/>
              </a:rPr>
              <a:t> solution et </a:t>
            </a:r>
            <a:r>
              <a:rPr kumimoji="0" lang="en-US" sz="1800" i="1" u="none" strike="noStrike" kern="1200" cap="none" spc="0" normalizeH="0" baseline="0" noProof="0" dirty="0" err="1">
                <a:ln>
                  <a:noFill/>
                </a:ln>
                <a:solidFill>
                  <a:prstClr val="white"/>
                </a:solidFill>
                <a:effectLst/>
                <a:uLnTx/>
                <a:uFillTx/>
                <a:latin typeface="Segoe UI"/>
                <a:ea typeface="+mn-ea"/>
                <a:cs typeface="+mn-cs"/>
              </a:rPr>
              <a:t>accompagner</a:t>
            </a:r>
            <a:r>
              <a:rPr kumimoji="0" lang="en-US" sz="1800" i="1" u="none" strike="noStrike" kern="1200" cap="none" spc="0" normalizeH="0" baseline="0" noProof="0" dirty="0">
                <a:ln>
                  <a:noFill/>
                </a:ln>
                <a:solidFill>
                  <a:prstClr val="white"/>
                </a:solidFill>
                <a:effectLst/>
                <a:uLnTx/>
                <a:uFillTx/>
                <a:latin typeface="Segoe UI"/>
                <a:ea typeface="+mn-ea"/>
                <a:cs typeface="+mn-cs"/>
              </a:rPr>
              <a:t> </a:t>
            </a:r>
            <a:r>
              <a:rPr kumimoji="0" lang="en-US" sz="1800" i="1" u="none" strike="noStrike" kern="1200" cap="none" spc="0" normalizeH="0" baseline="0" noProof="0" dirty="0" err="1">
                <a:ln>
                  <a:noFill/>
                </a:ln>
                <a:solidFill>
                  <a:prstClr val="white"/>
                </a:solidFill>
                <a:effectLst/>
                <a:uLnTx/>
                <a:uFillTx/>
                <a:latin typeface="Segoe UI"/>
                <a:ea typeface="+mn-ea"/>
                <a:cs typeface="+mn-cs"/>
              </a:rPr>
              <a:t>leur</a:t>
            </a:r>
            <a:r>
              <a:rPr kumimoji="0" lang="en-US" sz="1800" i="1" u="none" strike="noStrike" kern="1200" cap="none" spc="0" normalizeH="0" baseline="0" noProof="0" dirty="0">
                <a:ln>
                  <a:noFill/>
                </a:ln>
                <a:solidFill>
                  <a:prstClr val="white"/>
                </a:solidFill>
                <a:effectLst/>
                <a:uLnTx/>
                <a:uFillTx/>
                <a:latin typeface="Segoe UI"/>
                <a:ea typeface="+mn-ea"/>
                <a:cs typeface="+mn-cs"/>
              </a:rPr>
              <a:t> propre démarche ESG. </a:t>
            </a:r>
            <a:endParaRPr kumimoji="0" lang="en-GB" sz="1800" i="1" u="none" strike="noStrike" kern="1200" cap="none" spc="0" normalizeH="0" baseline="0" noProof="0" dirty="0">
              <a:ln>
                <a:noFill/>
              </a:ln>
              <a:solidFill>
                <a:prstClr val="white"/>
              </a:solidFill>
              <a:effectLst/>
              <a:uLnTx/>
              <a:uFillTx/>
              <a:latin typeface="Segoe UI"/>
              <a:ea typeface="+mn-ea"/>
              <a:cs typeface="+mn-cs"/>
            </a:endParaRPr>
          </a:p>
        </p:txBody>
      </p:sp>
      <p:cxnSp>
        <p:nvCxnSpPr>
          <p:cNvPr id="11" name="Connecteur droit 10">
            <a:extLst>
              <a:ext uri="{FF2B5EF4-FFF2-40B4-BE49-F238E27FC236}">
                <a16:creationId xmlns:a16="http://schemas.microsoft.com/office/drawing/2014/main" id="{0CEC48D6-FFE3-406C-AB87-167F8B307BF8}"/>
              </a:ext>
            </a:extLst>
          </p:cNvPr>
          <p:cNvCxnSpPr>
            <a:cxnSpLocks/>
          </p:cNvCxnSpPr>
          <p:nvPr/>
        </p:nvCxnSpPr>
        <p:spPr>
          <a:xfrm>
            <a:off x="5535620" y="2708920"/>
            <a:ext cx="920420"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E66EB88E-E3FC-995F-1792-324B9FB86FA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73280" y="3875642"/>
            <a:ext cx="1256445" cy="1284632"/>
          </a:xfrm>
          <a:prstGeom prst="rect">
            <a:avLst/>
          </a:prstGeom>
        </p:spPr>
      </p:pic>
    </p:spTree>
    <p:extLst>
      <p:ext uri="{BB962C8B-B14F-4D97-AF65-F5344CB8AC3E}">
        <p14:creationId xmlns:p14="http://schemas.microsoft.com/office/powerpoint/2010/main" val="2483855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5818767" y="2652961"/>
            <a:ext cx="6086413" cy="3125536"/>
          </a:xfrm>
          <a:prstGeom prst="rect">
            <a:avLst/>
          </a:prstGeom>
        </p:spPr>
        <p:txBody>
          <a:bodyPr wrap="square" lIns="91440" tIns="45720" rIns="91440" bIns="45720" anchor="t">
            <a:spAutoFit/>
          </a:bodyPr>
          <a:lstStyle/>
          <a:p>
            <a:pPr>
              <a:lnSpc>
                <a:spcPct val="107000"/>
              </a:lnSpc>
              <a:spcAft>
                <a:spcPts val="800"/>
              </a:spcAft>
              <a:defRPr/>
            </a:pPr>
            <a:r>
              <a:rPr lang="fr-FR" sz="2000" b="1" u="sng" dirty="0">
                <a:solidFill>
                  <a:schemeClr val="bg1"/>
                </a:solidFill>
                <a:latin typeface="Segoe UI"/>
                <a:cs typeface="Times New Roman"/>
              </a:rPr>
              <a:t>Des résultats</a:t>
            </a:r>
            <a:endParaRPr lang="en-US" dirty="0">
              <a:solidFill>
                <a:schemeClr val="bg1"/>
              </a:solidFill>
            </a:endParaRPr>
          </a:p>
          <a:p>
            <a:pPr marL="285750" indent="-285750" algn="just">
              <a:lnSpc>
                <a:spcPct val="107000"/>
              </a:lnSpc>
              <a:spcAft>
                <a:spcPts val="800"/>
              </a:spcAft>
              <a:buFont typeface="Courier New,monospace"/>
              <a:buChar char="o"/>
              <a:defRPr/>
            </a:pPr>
            <a:r>
              <a:rPr lang="fr-FR" sz="2000" b="1" dirty="0">
                <a:solidFill>
                  <a:schemeClr val="accent1"/>
                </a:solidFill>
                <a:latin typeface="Segoe UI"/>
                <a:cs typeface="Segoe UI"/>
              </a:rPr>
              <a:t>Egalité : 40% de femmes </a:t>
            </a:r>
            <a:endParaRPr lang="fr-FR" sz="2000" dirty="0">
              <a:solidFill>
                <a:schemeClr val="accent1"/>
              </a:solidFill>
              <a:latin typeface="Segoe UI"/>
              <a:cs typeface="Segoe UI"/>
            </a:endParaRPr>
          </a:p>
          <a:p>
            <a:pPr marL="285750" indent="-285750" algn="just">
              <a:lnSpc>
                <a:spcPct val="107000"/>
              </a:lnSpc>
              <a:spcAft>
                <a:spcPts val="800"/>
              </a:spcAft>
              <a:buFont typeface="Courier New,monospace"/>
              <a:buChar char="o"/>
              <a:defRPr/>
            </a:pPr>
            <a:r>
              <a:rPr lang="fr-FR" sz="2000" b="1" dirty="0">
                <a:solidFill>
                  <a:schemeClr val="bg1"/>
                </a:solidFill>
                <a:latin typeface="Segoe UI"/>
                <a:cs typeface="Segoe UI"/>
              </a:rPr>
              <a:t>Handicap : + de</a:t>
            </a:r>
            <a:r>
              <a:rPr lang="fr-FR" sz="2000" dirty="0">
                <a:solidFill>
                  <a:schemeClr val="bg1"/>
                </a:solidFill>
                <a:latin typeface="Segoe UI"/>
                <a:cs typeface="Segoe UI"/>
              </a:rPr>
              <a:t> </a:t>
            </a:r>
            <a:r>
              <a:rPr lang="fr-FR" sz="2000" b="1" dirty="0">
                <a:solidFill>
                  <a:schemeClr val="bg1"/>
                </a:solidFill>
                <a:latin typeface="Segoe UI"/>
                <a:cs typeface="Segoe UI"/>
              </a:rPr>
              <a:t>150 personnes</a:t>
            </a:r>
            <a:r>
              <a:rPr lang="fr-FR" sz="2000" dirty="0">
                <a:solidFill>
                  <a:schemeClr val="bg1"/>
                </a:solidFill>
                <a:latin typeface="Segoe UI"/>
                <a:cs typeface="Segoe UI"/>
              </a:rPr>
              <a:t> </a:t>
            </a:r>
            <a:r>
              <a:rPr lang="fr-FR" sz="1600" dirty="0">
                <a:solidFill>
                  <a:srgbClr val="FFFFFF"/>
                </a:solidFill>
                <a:latin typeface="Segoe UI"/>
                <a:cs typeface="Segoe UI"/>
              </a:rPr>
              <a:t>en situation de handicap accompagnées au quotidien </a:t>
            </a:r>
            <a:endParaRPr lang="en-US" sz="1600" dirty="0">
              <a:solidFill>
                <a:srgbClr val="FFFFFF"/>
              </a:solidFill>
              <a:latin typeface="Segoe UI"/>
              <a:cs typeface="Segoe UI"/>
            </a:endParaRPr>
          </a:p>
          <a:p>
            <a:pPr marL="285750" indent="-285750" algn="just">
              <a:lnSpc>
                <a:spcPct val="107000"/>
              </a:lnSpc>
              <a:spcAft>
                <a:spcPts val="800"/>
              </a:spcAft>
              <a:buFont typeface="Courier New,monospace"/>
              <a:buChar char="o"/>
              <a:defRPr/>
            </a:pPr>
            <a:r>
              <a:rPr lang="fr-FR" sz="2000" b="1" dirty="0">
                <a:solidFill>
                  <a:schemeClr val="accent1"/>
                </a:solidFill>
                <a:latin typeface="Segoe UI"/>
                <a:cs typeface="Segoe UI"/>
              </a:rPr>
              <a:t>Diversités : 70% de nos managers</a:t>
            </a:r>
            <a:r>
              <a:rPr lang="fr-FR" sz="1600" dirty="0">
                <a:solidFill>
                  <a:srgbClr val="FFFFFF"/>
                </a:solidFill>
                <a:latin typeface="Segoe UI"/>
                <a:cs typeface="Segoe UI"/>
              </a:rPr>
              <a:t> formés en 2022 </a:t>
            </a:r>
            <a:endParaRPr lang="fr-FR" sz="1600" dirty="0">
              <a:solidFill>
                <a:srgbClr val="FFFFFF"/>
              </a:solidFill>
              <a:cs typeface="Segoe UI"/>
            </a:endParaRPr>
          </a:p>
          <a:p>
            <a:pPr marL="342900" indent="-342900" algn="just">
              <a:lnSpc>
                <a:spcPct val="107000"/>
              </a:lnSpc>
              <a:spcAft>
                <a:spcPts val="800"/>
              </a:spcAft>
              <a:buFont typeface="Courier New" panose="02070309020205020404" pitchFamily="49" charset="0"/>
              <a:buChar char="o"/>
              <a:defRPr/>
            </a:pPr>
            <a:r>
              <a:rPr lang="fr-FR" sz="2000" b="1" dirty="0">
                <a:solidFill>
                  <a:schemeClr val="bg1"/>
                </a:solidFill>
                <a:latin typeface="Segoe UI"/>
                <a:cs typeface="Segoe UI"/>
              </a:rPr>
              <a:t>Index égalité Femme/Homme : </a:t>
            </a:r>
            <a:r>
              <a:rPr lang="fr-FR" sz="2000" dirty="0">
                <a:solidFill>
                  <a:srgbClr val="FFFFFF"/>
                </a:solidFill>
                <a:latin typeface="Segoe UI"/>
                <a:cs typeface="Segoe UI"/>
              </a:rPr>
              <a:t>86/100 en 2022</a:t>
            </a:r>
            <a:endParaRPr lang="en-US" sz="2000" dirty="0">
              <a:solidFill>
                <a:srgbClr val="FFFFFF"/>
              </a:solidFill>
              <a:latin typeface="Segoe UI"/>
              <a:cs typeface="Segoe UI"/>
            </a:endParaRPr>
          </a:p>
          <a:p>
            <a:pPr algn="just">
              <a:lnSpc>
                <a:spcPct val="107000"/>
              </a:lnSpc>
              <a:spcAft>
                <a:spcPts val="800"/>
              </a:spcAft>
              <a:defRPr/>
            </a:pPr>
            <a:endParaRPr lang="fr-FR" sz="1600" dirty="0">
              <a:solidFill>
                <a:srgbClr val="FFFFFF"/>
              </a:solidFill>
              <a:latin typeface="Segoe UI"/>
              <a:cs typeface="Segoe UI"/>
            </a:endParaRPr>
          </a:p>
          <a:p>
            <a:pPr marL="285750" indent="-285750" algn="just">
              <a:lnSpc>
                <a:spcPct val="107000"/>
              </a:lnSpc>
              <a:spcAft>
                <a:spcPts val="800"/>
              </a:spcAft>
              <a:buFont typeface="Courier New"/>
              <a:buChar char="o"/>
              <a:defRPr/>
            </a:pPr>
            <a:endParaRPr lang="fr-FR" sz="1600" dirty="0">
              <a:solidFill>
                <a:schemeClr val="bg1"/>
              </a:solidFill>
              <a:cs typeface="Times New Roman"/>
            </a:endParaRPr>
          </a:p>
        </p:txBody>
      </p:sp>
      <p:sp>
        <p:nvSpPr>
          <p:cNvPr id="20" name="Ellipse 19">
            <a:extLst>
              <a:ext uri="{FF2B5EF4-FFF2-40B4-BE49-F238E27FC236}">
                <a16:creationId xmlns:a16="http://schemas.microsoft.com/office/drawing/2014/main" id="{86E7084D-5252-41AA-AC11-9132BACD389E}"/>
              </a:ext>
            </a:extLst>
          </p:cNvPr>
          <p:cNvSpPr/>
          <p:nvPr/>
        </p:nvSpPr>
        <p:spPr>
          <a:xfrm>
            <a:off x="-1442617" y="-1350096"/>
            <a:ext cx="6687919" cy="9308599"/>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Segoe UI"/>
              <a:ea typeface="+mn-ea"/>
              <a:cs typeface="+mn-cs"/>
            </a:endParaRPr>
          </a:p>
        </p:txBody>
      </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a:off x="4999180" y="2875575"/>
            <a:ext cx="715647"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294465" y="759766"/>
            <a:ext cx="3572073"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fr-FR" sz="3200" b="1" i="0" u="none" strike="noStrike" kern="1200" cap="none" spc="0" normalizeH="0" baseline="0" noProof="0" dirty="0">
                <a:ln>
                  <a:noFill/>
                </a:ln>
                <a:solidFill>
                  <a:prstClr val="white"/>
                </a:solidFill>
                <a:effectLst/>
                <a:uLnTx/>
                <a:uFillTx/>
                <a:latin typeface="Segoe UI"/>
                <a:ea typeface="+mn-ea"/>
                <a:cs typeface="+mn-cs"/>
              </a:rPr>
              <a:t>Cegid et l</a:t>
            </a:r>
            <a:r>
              <a:rPr lang="fr-FR" sz="3200" b="1" dirty="0">
                <a:solidFill>
                  <a:prstClr val="white"/>
                </a:solidFill>
                <a:latin typeface="Segoe UI"/>
              </a:rPr>
              <a:t>’humain</a:t>
            </a:r>
            <a:endParaRPr kumimoji="0" lang="fr-FR" sz="4000" b="1" i="0" u="none" strike="noStrike" kern="1200" cap="none" spc="0" normalizeH="0" baseline="0" noProof="0" dirty="0">
              <a:ln>
                <a:noFill/>
              </a:ln>
              <a:solidFill>
                <a:prstClr val="white"/>
              </a:solidFill>
              <a:effectLst/>
              <a:uLnTx/>
              <a:uFillTx/>
              <a:latin typeface="Segoe UI"/>
              <a:ea typeface="+mn-ea"/>
              <a:cs typeface="+mn-cs"/>
            </a:endParaRPr>
          </a:p>
        </p:txBody>
      </p:sp>
      <p:grpSp>
        <p:nvGrpSpPr>
          <p:cNvPr id="3" name="Groupe 2">
            <a:extLst>
              <a:ext uri="{FF2B5EF4-FFF2-40B4-BE49-F238E27FC236}">
                <a16:creationId xmlns:a16="http://schemas.microsoft.com/office/drawing/2014/main" id="{CDFCBB13-9562-6EDE-584D-96C740CF2E7A}"/>
              </a:ext>
            </a:extLst>
          </p:cNvPr>
          <p:cNvGrpSpPr/>
          <p:nvPr/>
        </p:nvGrpSpPr>
        <p:grpSpPr>
          <a:xfrm>
            <a:off x="606376" y="2755726"/>
            <a:ext cx="2926489" cy="2689498"/>
            <a:chOff x="229451" y="3429000"/>
            <a:chExt cx="2332459" cy="2312095"/>
          </a:xfrm>
        </p:grpSpPr>
        <p:pic>
          <p:nvPicPr>
            <p:cNvPr id="10" name="Image 9" descr="Une image contenant texte, clipart&#10;&#10;Description générée automatiquement">
              <a:extLst>
                <a:ext uri="{FF2B5EF4-FFF2-40B4-BE49-F238E27FC236}">
                  <a16:creationId xmlns:a16="http://schemas.microsoft.com/office/drawing/2014/main" id="{5F4F6BF7-AB0B-F789-C50E-242B42E1BD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3722" y="4579516"/>
              <a:ext cx="1165950" cy="1152729"/>
            </a:xfrm>
            <a:prstGeom prst="rect">
              <a:avLst/>
            </a:prstGeom>
          </p:spPr>
        </p:pic>
        <p:pic>
          <p:nvPicPr>
            <p:cNvPr id="11" name="Image 10">
              <a:extLst>
                <a:ext uri="{FF2B5EF4-FFF2-40B4-BE49-F238E27FC236}">
                  <a16:creationId xmlns:a16="http://schemas.microsoft.com/office/drawing/2014/main" id="{37F14A29-3EB9-BD96-777C-E5B5BA77D24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95960" y="3429000"/>
              <a:ext cx="1165950" cy="1152729"/>
            </a:xfrm>
            <a:prstGeom prst="rect">
              <a:avLst/>
            </a:prstGeom>
          </p:spPr>
        </p:pic>
        <p:pic>
          <p:nvPicPr>
            <p:cNvPr id="13" name="Image 12">
              <a:extLst>
                <a:ext uri="{FF2B5EF4-FFF2-40B4-BE49-F238E27FC236}">
                  <a16:creationId xmlns:a16="http://schemas.microsoft.com/office/drawing/2014/main" id="{29E5DA9B-BA71-0CFE-4C21-712A0262DF1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9451" y="4579516"/>
              <a:ext cx="1174902" cy="1161579"/>
            </a:xfrm>
            <a:prstGeom prst="rect">
              <a:avLst/>
            </a:prstGeom>
          </p:spPr>
        </p:pic>
        <p:pic>
          <p:nvPicPr>
            <p:cNvPr id="17" name="Image 16">
              <a:extLst>
                <a:ext uri="{FF2B5EF4-FFF2-40B4-BE49-F238E27FC236}">
                  <a16:creationId xmlns:a16="http://schemas.microsoft.com/office/drawing/2014/main" id="{C98EBE96-A248-49CF-33BF-4FC8941E664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9451" y="3429000"/>
              <a:ext cx="1163712" cy="1150516"/>
            </a:xfrm>
            <a:prstGeom prst="rect">
              <a:avLst/>
            </a:prstGeom>
          </p:spPr>
        </p:pic>
      </p:grpSp>
      <p:sp>
        <p:nvSpPr>
          <p:cNvPr id="6" name="Rectangle 5">
            <a:extLst>
              <a:ext uri="{FF2B5EF4-FFF2-40B4-BE49-F238E27FC236}">
                <a16:creationId xmlns:a16="http://schemas.microsoft.com/office/drawing/2014/main" id="{C1CDDAF3-9807-C972-BCF1-5FF6712223A7}"/>
              </a:ext>
            </a:extLst>
          </p:cNvPr>
          <p:cNvSpPr/>
          <p:nvPr/>
        </p:nvSpPr>
        <p:spPr>
          <a:xfrm>
            <a:off x="117494" y="1744832"/>
            <a:ext cx="3890274" cy="523220"/>
          </a:xfrm>
          <a:prstGeom prst="rect">
            <a:avLst/>
          </a:prstGeom>
          <a:no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7000"/>
              </a:lnSpc>
              <a:spcAft>
                <a:spcPts val="800"/>
              </a:spcAft>
            </a:pP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Faire grandir nos collaborateurs </a:t>
            </a:r>
            <a:b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b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(et futurs collaborateurs) dans un environnement « </a:t>
            </a:r>
            <a:r>
              <a:rPr lang="fr-FR" sz="1800" i="1" dirty="0" err="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safe</a:t>
            </a: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 </a:t>
            </a:r>
            <a:b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b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et « </a:t>
            </a:r>
            <a:r>
              <a:rPr lang="fr-FR" sz="1800" i="1" dirty="0" err="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equal</a:t>
            </a: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a:t>
            </a:r>
            <a:r>
              <a:rPr lang="fr-FR" sz="1800" i="1" dirty="0" err="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opportunities</a:t>
            </a: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a:t>
            </a:r>
            <a:endPar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31CAE3C5-590B-3AC4-FFB6-7717574F9F7B}"/>
              </a:ext>
            </a:extLst>
          </p:cNvPr>
          <p:cNvSpPr/>
          <p:nvPr/>
        </p:nvSpPr>
        <p:spPr>
          <a:xfrm>
            <a:off x="6095040" y="243756"/>
            <a:ext cx="5133278" cy="70996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2000" b="1" err="1">
                <a:cs typeface="Segoe UI"/>
              </a:rPr>
              <a:t>Egalité</a:t>
            </a:r>
            <a:r>
              <a:rPr lang="en-US" sz="2000" b="1">
                <a:cs typeface="Segoe UI"/>
              </a:rPr>
              <a:t>, Handicap &amp; </a:t>
            </a:r>
            <a:r>
              <a:rPr lang="en-US" sz="2000" b="1" err="1">
                <a:cs typeface="Segoe UI"/>
              </a:rPr>
              <a:t>Diversités</a:t>
            </a:r>
            <a:endParaRPr lang="en-US" sz="2000" b="1">
              <a:cs typeface="Segoe UI"/>
            </a:endParaRPr>
          </a:p>
        </p:txBody>
      </p:sp>
    </p:spTree>
    <p:extLst>
      <p:ext uri="{BB962C8B-B14F-4D97-AF65-F5344CB8AC3E}">
        <p14:creationId xmlns:p14="http://schemas.microsoft.com/office/powerpoint/2010/main" val="138185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llipse 19">
            <a:extLst>
              <a:ext uri="{FF2B5EF4-FFF2-40B4-BE49-F238E27FC236}">
                <a16:creationId xmlns:a16="http://schemas.microsoft.com/office/drawing/2014/main" id="{86E7084D-5252-41AA-AC11-9132BACD389E}"/>
              </a:ext>
            </a:extLst>
          </p:cNvPr>
          <p:cNvSpPr/>
          <p:nvPr/>
        </p:nvSpPr>
        <p:spPr>
          <a:xfrm>
            <a:off x="-1442617" y="-1350096"/>
            <a:ext cx="6687919" cy="9308599"/>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egoe UI"/>
              <a:ea typeface="+mn-ea"/>
              <a:cs typeface="+mn-cs"/>
            </a:endParaRPr>
          </a:p>
        </p:txBody>
      </p:sp>
      <p:cxnSp>
        <p:nvCxnSpPr>
          <p:cNvPr id="16" name="Connecteur droit 15">
            <a:extLst>
              <a:ext uri="{FF2B5EF4-FFF2-40B4-BE49-F238E27FC236}">
                <a16:creationId xmlns:a16="http://schemas.microsoft.com/office/drawing/2014/main" id="{CACAB14C-5D4C-4EB5-9A0E-93E34549A9CF}"/>
              </a:ext>
            </a:extLst>
          </p:cNvPr>
          <p:cNvCxnSpPr>
            <a:cxnSpLocks/>
          </p:cNvCxnSpPr>
          <p:nvPr/>
        </p:nvCxnSpPr>
        <p:spPr>
          <a:xfrm>
            <a:off x="3707753" y="1412776"/>
            <a:ext cx="1812183"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CDFCBB13-9562-6EDE-584D-96C740CF2E7A}"/>
              </a:ext>
            </a:extLst>
          </p:cNvPr>
          <p:cNvGrpSpPr/>
          <p:nvPr/>
        </p:nvGrpSpPr>
        <p:grpSpPr>
          <a:xfrm>
            <a:off x="625376" y="2827734"/>
            <a:ext cx="2926489" cy="2689498"/>
            <a:chOff x="229451" y="3429000"/>
            <a:chExt cx="2332459" cy="2312095"/>
          </a:xfrm>
        </p:grpSpPr>
        <p:pic>
          <p:nvPicPr>
            <p:cNvPr id="10" name="Image 9" descr="Une image contenant texte, clipart&#10;&#10;Description générée automatiquement">
              <a:extLst>
                <a:ext uri="{FF2B5EF4-FFF2-40B4-BE49-F238E27FC236}">
                  <a16:creationId xmlns:a16="http://schemas.microsoft.com/office/drawing/2014/main" id="{5F4F6BF7-AB0B-F789-C50E-242B42E1BD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3722" y="4579516"/>
              <a:ext cx="1165950" cy="1152729"/>
            </a:xfrm>
            <a:prstGeom prst="rect">
              <a:avLst/>
            </a:prstGeom>
          </p:spPr>
        </p:pic>
        <p:pic>
          <p:nvPicPr>
            <p:cNvPr id="11" name="Image 10">
              <a:extLst>
                <a:ext uri="{FF2B5EF4-FFF2-40B4-BE49-F238E27FC236}">
                  <a16:creationId xmlns:a16="http://schemas.microsoft.com/office/drawing/2014/main" id="{37F14A29-3EB9-BD96-777C-E5B5BA77D24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95960" y="3429000"/>
              <a:ext cx="1165950" cy="1152729"/>
            </a:xfrm>
            <a:prstGeom prst="rect">
              <a:avLst/>
            </a:prstGeom>
          </p:spPr>
        </p:pic>
        <p:pic>
          <p:nvPicPr>
            <p:cNvPr id="13" name="Image 12">
              <a:extLst>
                <a:ext uri="{FF2B5EF4-FFF2-40B4-BE49-F238E27FC236}">
                  <a16:creationId xmlns:a16="http://schemas.microsoft.com/office/drawing/2014/main" id="{29E5DA9B-BA71-0CFE-4C21-712A0262DF1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9451" y="4579516"/>
              <a:ext cx="1174902" cy="1161579"/>
            </a:xfrm>
            <a:prstGeom prst="rect">
              <a:avLst/>
            </a:prstGeom>
          </p:spPr>
        </p:pic>
        <p:pic>
          <p:nvPicPr>
            <p:cNvPr id="17" name="Image 16">
              <a:extLst>
                <a:ext uri="{FF2B5EF4-FFF2-40B4-BE49-F238E27FC236}">
                  <a16:creationId xmlns:a16="http://schemas.microsoft.com/office/drawing/2014/main" id="{C98EBE96-A248-49CF-33BF-4FC8941E664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9451" y="3429000"/>
              <a:ext cx="1163712" cy="1150516"/>
            </a:xfrm>
            <a:prstGeom prst="rect">
              <a:avLst/>
            </a:prstGeom>
          </p:spPr>
        </p:pic>
      </p:grpSp>
      <p:sp>
        <p:nvSpPr>
          <p:cNvPr id="6" name="Rectangle 5">
            <a:extLst>
              <a:ext uri="{FF2B5EF4-FFF2-40B4-BE49-F238E27FC236}">
                <a16:creationId xmlns:a16="http://schemas.microsoft.com/office/drawing/2014/main" id="{C1CDDAF3-9807-C972-BCF1-5FF6712223A7}"/>
              </a:ext>
            </a:extLst>
          </p:cNvPr>
          <p:cNvSpPr/>
          <p:nvPr/>
        </p:nvSpPr>
        <p:spPr>
          <a:xfrm>
            <a:off x="117494" y="1761109"/>
            <a:ext cx="3890274" cy="523220"/>
          </a:xfrm>
          <a:prstGeom prst="rect">
            <a:avLst/>
          </a:prstGeom>
          <a:no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7000"/>
              </a:lnSpc>
              <a:spcAft>
                <a:spcPts val="800"/>
              </a:spcAft>
            </a:pP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Faire grandir nos collaborateurs </a:t>
            </a:r>
            <a:b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b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(et futurs collaborateurs) dans un environnement « </a:t>
            </a:r>
            <a:r>
              <a:rPr lang="fr-FR" sz="1800" i="1" dirty="0" err="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safe</a:t>
            </a: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 </a:t>
            </a:r>
            <a:b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b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et « </a:t>
            </a:r>
            <a:r>
              <a:rPr lang="fr-FR" sz="1800" i="1" dirty="0" err="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equal</a:t>
            </a: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a:t>
            </a:r>
            <a:r>
              <a:rPr lang="fr-FR" sz="1800" i="1" dirty="0" err="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opportunities</a:t>
            </a: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a:t>
            </a:r>
            <a:endPar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4C6D2611-A857-2C32-4D30-67A501A5826B}"/>
              </a:ext>
            </a:extLst>
          </p:cNvPr>
          <p:cNvSpPr/>
          <p:nvPr/>
        </p:nvSpPr>
        <p:spPr>
          <a:xfrm>
            <a:off x="5634847" y="1192592"/>
            <a:ext cx="6761339" cy="2188228"/>
          </a:xfrm>
          <a:prstGeom prst="rect">
            <a:avLst/>
          </a:prstGeom>
        </p:spPr>
        <p:txBody>
          <a:bodyPr wrap="square" lIns="91440" tIns="45720" rIns="91440" bIns="45720" anchor="t">
            <a:spAutoFit/>
          </a:bodyPr>
          <a:lstStyle/>
          <a:p>
            <a:pPr>
              <a:lnSpc>
                <a:spcPct val="107000"/>
              </a:lnSpc>
              <a:spcAft>
                <a:spcPts val="800"/>
              </a:spcAft>
              <a:defRPr/>
            </a:pPr>
            <a:r>
              <a:rPr lang="fr-FR" b="1" u="sng" dirty="0">
                <a:solidFill>
                  <a:prstClr val="white"/>
                </a:solidFill>
                <a:latin typeface="Segoe UI"/>
                <a:cs typeface="Times New Roman"/>
              </a:rPr>
              <a:t>Nos collaborateurs s’engagent</a:t>
            </a:r>
            <a:endParaRPr lang="en-US" dirty="0">
              <a:solidFill>
                <a:prstClr val="white"/>
              </a:solidFill>
            </a:endParaRPr>
          </a:p>
          <a:p>
            <a:pPr>
              <a:lnSpc>
                <a:spcPct val="107000"/>
              </a:lnSpc>
              <a:spcAft>
                <a:spcPts val="800"/>
              </a:spcAft>
              <a:defRPr/>
            </a:pPr>
            <a:r>
              <a:rPr lang="fr-FR" sz="1600" dirty="0">
                <a:solidFill>
                  <a:prstClr val="white"/>
                </a:solidFill>
                <a:latin typeface="Segoe UI"/>
                <a:cs typeface="Times New Roman"/>
              </a:rPr>
              <a:t>Notre réseau </a:t>
            </a:r>
            <a:r>
              <a:rPr lang="fr-FR" sz="1600" b="1" dirty="0">
                <a:solidFill>
                  <a:schemeClr val="accent1"/>
                </a:solidFill>
                <a:latin typeface="Segoe UI"/>
                <a:cs typeface="Times New Roman"/>
              </a:rPr>
              <a:t>Cegid </a:t>
            </a:r>
            <a:r>
              <a:rPr lang="fr-FR" sz="1600" b="1" dirty="0" err="1">
                <a:solidFill>
                  <a:schemeClr val="accent1"/>
                </a:solidFill>
                <a:latin typeface="Segoe UI"/>
                <a:cs typeface="Times New Roman"/>
              </a:rPr>
              <a:t>Gender</a:t>
            </a:r>
            <a:r>
              <a:rPr lang="fr-FR" sz="1600" b="1" dirty="0">
                <a:solidFill>
                  <a:schemeClr val="accent1"/>
                </a:solidFill>
                <a:latin typeface="Segoe UI"/>
                <a:cs typeface="Times New Roman"/>
              </a:rPr>
              <a:t> </a:t>
            </a:r>
            <a:r>
              <a:rPr lang="fr-FR" sz="1600" b="1" dirty="0" err="1">
                <a:solidFill>
                  <a:schemeClr val="accent1"/>
                </a:solidFill>
                <a:latin typeface="Segoe UI"/>
                <a:cs typeface="Times New Roman"/>
              </a:rPr>
              <a:t>Equality</a:t>
            </a:r>
            <a:r>
              <a:rPr lang="fr-FR" sz="1600" b="1" dirty="0">
                <a:solidFill>
                  <a:schemeClr val="accent1"/>
                </a:solidFill>
                <a:latin typeface="Segoe UI"/>
                <a:cs typeface="Times New Roman"/>
              </a:rPr>
              <a:t> Network</a:t>
            </a:r>
            <a:r>
              <a:rPr lang="fr-FR" sz="1600" dirty="0">
                <a:solidFill>
                  <a:prstClr val="white"/>
                </a:solidFill>
                <a:latin typeface="Segoe UI"/>
                <a:cs typeface="Times New Roman"/>
              </a:rPr>
              <a:t>, regroupe 500 membres dans le monde et compte 70 volontaires actifs. Divisés en groupes, ils </a:t>
            </a:r>
            <a:r>
              <a:rPr lang="fr-FR" sz="1600" b="1" dirty="0">
                <a:solidFill>
                  <a:schemeClr val="accent1"/>
                </a:solidFill>
                <a:latin typeface="Segoe UI"/>
                <a:cs typeface="Times New Roman"/>
              </a:rPr>
              <a:t>s’engagent pour</a:t>
            </a:r>
            <a:r>
              <a:rPr lang="fr-FR" sz="1600" b="1" dirty="0">
                <a:solidFill>
                  <a:schemeClr val="bg1">
                    <a:lumMod val="95000"/>
                  </a:schemeClr>
                </a:solidFill>
                <a:latin typeface="Segoe UI"/>
                <a:cs typeface="Times New Roman"/>
              </a:rPr>
              <a:t> </a:t>
            </a:r>
            <a:r>
              <a:rPr lang="fr-FR" sz="1600" dirty="0">
                <a:solidFill>
                  <a:schemeClr val="bg1">
                    <a:lumMod val="95000"/>
                  </a:schemeClr>
                </a:solidFill>
                <a:latin typeface="Segoe UI"/>
                <a:cs typeface="Times New Roman"/>
              </a:rPr>
              <a:t>l’égalité </a:t>
            </a:r>
            <a:r>
              <a:rPr lang="fr-FR" sz="1600" dirty="0">
                <a:solidFill>
                  <a:prstClr val="white"/>
                </a:solidFill>
                <a:latin typeface="Segoe UI"/>
                <a:cs typeface="Times New Roman"/>
              </a:rPr>
              <a:t>des opportunités de carrières, des rôles modèles féminins dans la tech, la lutte contre le sexisme au travail et l’organisation de la première Cegid </a:t>
            </a:r>
            <a:r>
              <a:rPr lang="fr-FR" sz="1600" dirty="0" err="1">
                <a:solidFill>
                  <a:prstClr val="white"/>
                </a:solidFill>
                <a:latin typeface="Segoe UI"/>
                <a:cs typeface="Times New Roman"/>
              </a:rPr>
              <a:t>Gender</a:t>
            </a:r>
            <a:r>
              <a:rPr lang="fr-FR" sz="1600" dirty="0">
                <a:solidFill>
                  <a:prstClr val="white"/>
                </a:solidFill>
                <a:latin typeface="Segoe UI"/>
                <a:cs typeface="Times New Roman"/>
              </a:rPr>
              <a:t> </a:t>
            </a:r>
            <a:r>
              <a:rPr lang="fr-FR" sz="1600" dirty="0" err="1">
                <a:solidFill>
                  <a:prstClr val="white"/>
                </a:solidFill>
                <a:latin typeface="Segoe UI"/>
                <a:cs typeface="Times New Roman"/>
              </a:rPr>
              <a:t>Equality</a:t>
            </a:r>
            <a:r>
              <a:rPr lang="fr-FR" sz="1600" dirty="0">
                <a:solidFill>
                  <a:prstClr val="white"/>
                </a:solidFill>
                <a:latin typeface="Segoe UI"/>
                <a:cs typeface="Times New Roman"/>
              </a:rPr>
              <a:t> Week.</a:t>
            </a:r>
            <a:endParaRPr lang="fr-FR" dirty="0">
              <a:solidFill>
                <a:prstClr val="white"/>
              </a:solidFill>
              <a:latin typeface="Segoe UI"/>
              <a:cs typeface="Times New Roman"/>
            </a:endParaRPr>
          </a:p>
          <a:p>
            <a:pPr>
              <a:defRPr/>
            </a:pPr>
            <a:endParaRPr lang="fr-FR" b="1" dirty="0">
              <a:solidFill>
                <a:prstClr val="white"/>
              </a:solidFill>
              <a:latin typeface="Segoe UI"/>
              <a:cs typeface="Times New Roman"/>
            </a:endParaRPr>
          </a:p>
        </p:txBody>
      </p:sp>
      <p:sp>
        <p:nvSpPr>
          <p:cNvPr id="4" name="Rectangle 3">
            <a:extLst>
              <a:ext uri="{FF2B5EF4-FFF2-40B4-BE49-F238E27FC236}">
                <a16:creationId xmlns:a16="http://schemas.microsoft.com/office/drawing/2014/main" id="{1DDC65F9-7AA6-F132-7042-A099195DC6A8}"/>
              </a:ext>
            </a:extLst>
          </p:cNvPr>
          <p:cNvSpPr/>
          <p:nvPr/>
        </p:nvSpPr>
        <p:spPr>
          <a:xfrm>
            <a:off x="6092021" y="191145"/>
            <a:ext cx="5133278" cy="70996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2000" b="1" err="1">
                <a:cs typeface="Segoe UI"/>
              </a:rPr>
              <a:t>Egalité</a:t>
            </a:r>
            <a:r>
              <a:rPr lang="en-US" sz="2000" b="1">
                <a:cs typeface="Segoe UI"/>
              </a:rPr>
              <a:t>, Handicap &amp; </a:t>
            </a:r>
            <a:r>
              <a:rPr lang="en-US" sz="2000" b="1" err="1">
                <a:cs typeface="Segoe UI"/>
              </a:rPr>
              <a:t>Diversités</a:t>
            </a:r>
            <a:endParaRPr lang="en-US" sz="2000" b="1">
              <a:cs typeface="Segoe UI"/>
            </a:endParaRPr>
          </a:p>
        </p:txBody>
      </p:sp>
      <p:grpSp>
        <p:nvGrpSpPr>
          <p:cNvPr id="7" name="Groupe 6">
            <a:extLst>
              <a:ext uri="{FF2B5EF4-FFF2-40B4-BE49-F238E27FC236}">
                <a16:creationId xmlns:a16="http://schemas.microsoft.com/office/drawing/2014/main" id="{77E57E42-4224-96A0-7698-5B0A938AF7FC}"/>
              </a:ext>
            </a:extLst>
          </p:cNvPr>
          <p:cNvGrpSpPr/>
          <p:nvPr/>
        </p:nvGrpSpPr>
        <p:grpSpPr>
          <a:xfrm>
            <a:off x="4539545" y="3565407"/>
            <a:ext cx="7908182" cy="1796774"/>
            <a:chOff x="4424920" y="3141570"/>
            <a:chExt cx="7908182" cy="1796774"/>
          </a:xfrm>
        </p:grpSpPr>
        <p:cxnSp>
          <p:nvCxnSpPr>
            <p:cNvPr id="24" name="Connecteur droit 23">
              <a:extLst>
                <a:ext uri="{FF2B5EF4-FFF2-40B4-BE49-F238E27FC236}">
                  <a16:creationId xmlns:a16="http://schemas.microsoft.com/office/drawing/2014/main" id="{99C133AE-2216-48E8-A964-6947CADE1F63}"/>
                </a:ext>
              </a:extLst>
            </p:cNvPr>
            <p:cNvCxnSpPr>
              <a:cxnSpLocks/>
            </p:cNvCxnSpPr>
            <p:nvPr/>
          </p:nvCxnSpPr>
          <p:spPr>
            <a:xfrm>
              <a:off x="4424920" y="3368833"/>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CEDD6CC-FFEF-EBEF-07FA-502434AE8611}"/>
                </a:ext>
              </a:extLst>
            </p:cNvPr>
            <p:cNvSpPr/>
            <p:nvPr/>
          </p:nvSpPr>
          <p:spPr>
            <a:xfrm>
              <a:off x="5571763" y="3141570"/>
              <a:ext cx="6761339" cy="1796774"/>
            </a:xfrm>
            <a:prstGeom prst="rect">
              <a:avLst/>
            </a:prstGeom>
          </p:spPr>
          <p:txBody>
            <a:bodyPr wrap="square" lIns="91440" tIns="45720" rIns="91440" bIns="45720" anchor="t">
              <a:spAutoFit/>
            </a:bodyPr>
            <a:lstStyle/>
            <a:p>
              <a:pPr>
                <a:lnSpc>
                  <a:spcPct val="107000"/>
                </a:lnSpc>
                <a:spcAft>
                  <a:spcPts val="800"/>
                </a:spcAft>
                <a:defRPr/>
              </a:pPr>
              <a:r>
                <a:rPr lang="fr-FR" b="1" u="sng" dirty="0">
                  <a:solidFill>
                    <a:prstClr val="white"/>
                  </a:solidFill>
                  <a:latin typeface="Segoe UI"/>
                  <a:cs typeface="Times New Roman"/>
                </a:rPr>
                <a:t>Certifications</a:t>
              </a:r>
              <a:endParaRPr lang="en-US" dirty="0">
                <a:solidFill>
                  <a:prstClr val="white"/>
                </a:solidFill>
              </a:endParaRPr>
            </a:p>
            <a:p>
              <a:pPr>
                <a:lnSpc>
                  <a:spcPct val="107000"/>
                </a:lnSpc>
                <a:spcAft>
                  <a:spcPts val="800"/>
                </a:spcAft>
                <a:defRPr/>
              </a:pPr>
              <a:r>
                <a:rPr lang="fr-FR" sz="1600" dirty="0">
                  <a:solidFill>
                    <a:prstClr val="white"/>
                  </a:solidFill>
                  <a:latin typeface="Segoe UI"/>
                  <a:cs typeface="Times New Roman"/>
                </a:rPr>
                <a:t>Une nouvelle fois en 2024, nous sommes </a:t>
              </a:r>
              <a:r>
                <a:rPr lang="fr-FR" sz="1600" b="1" dirty="0">
                  <a:solidFill>
                    <a:prstClr val="white"/>
                  </a:solidFill>
                  <a:latin typeface="Segoe UI"/>
                  <a:cs typeface="Times New Roman"/>
                </a:rPr>
                <a:t>certifiés Top Employer </a:t>
              </a:r>
              <a:r>
                <a:rPr lang="fr-FR" sz="1600" dirty="0">
                  <a:solidFill>
                    <a:prstClr val="white"/>
                  </a:solidFill>
                  <a:latin typeface="Segoe UI"/>
                  <a:cs typeface="Times New Roman"/>
                </a:rPr>
                <a:t>en France, Espagne et Portugal. </a:t>
              </a:r>
              <a:endParaRPr lang="fr-FR" sz="1600" dirty="0">
                <a:solidFill>
                  <a:schemeClr val="accent1"/>
                </a:solidFill>
                <a:latin typeface="Segoe UI"/>
                <a:cs typeface="Times New Roman"/>
              </a:endParaRPr>
            </a:p>
            <a:p>
              <a:pPr marL="285750" indent="-285750">
                <a:lnSpc>
                  <a:spcPct val="107000"/>
                </a:lnSpc>
                <a:spcAft>
                  <a:spcPts val="800"/>
                </a:spcAft>
                <a:buFont typeface="Courier New"/>
                <a:buChar char="o"/>
                <a:defRPr/>
              </a:pPr>
              <a:endParaRPr lang="fr-FR" dirty="0">
                <a:solidFill>
                  <a:prstClr val="white"/>
                </a:solidFill>
                <a:latin typeface="Segoe UI"/>
                <a:cs typeface="Times New Roman"/>
              </a:endParaRPr>
            </a:p>
            <a:p>
              <a:pPr>
                <a:defRPr/>
              </a:pPr>
              <a:endParaRPr lang="fr-FR" b="1" dirty="0">
                <a:solidFill>
                  <a:prstClr val="white"/>
                </a:solidFill>
                <a:latin typeface="Segoe UI"/>
                <a:cs typeface="Times New Roman"/>
              </a:endParaRPr>
            </a:p>
          </p:txBody>
        </p:sp>
      </p:grpSp>
      <p:sp>
        <p:nvSpPr>
          <p:cNvPr id="8" name="ZoneTexte 7">
            <a:extLst>
              <a:ext uri="{FF2B5EF4-FFF2-40B4-BE49-F238E27FC236}">
                <a16:creationId xmlns:a16="http://schemas.microsoft.com/office/drawing/2014/main" id="{50815EC9-87A8-7AAD-DA8E-92239E5CDE20}"/>
              </a:ext>
            </a:extLst>
          </p:cNvPr>
          <p:cNvSpPr txBox="1"/>
          <p:nvPr/>
        </p:nvSpPr>
        <p:spPr>
          <a:xfrm>
            <a:off x="313465" y="721199"/>
            <a:ext cx="3572073"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fr-FR" sz="3200" b="1" i="0" u="none" strike="noStrike" kern="1200" cap="none" spc="0" normalizeH="0" baseline="0" noProof="0" dirty="0">
                <a:ln>
                  <a:noFill/>
                </a:ln>
                <a:solidFill>
                  <a:prstClr val="white"/>
                </a:solidFill>
                <a:effectLst/>
                <a:uLnTx/>
                <a:uFillTx/>
                <a:latin typeface="Segoe UI"/>
                <a:ea typeface="+mn-ea"/>
                <a:cs typeface="+mn-cs"/>
              </a:rPr>
              <a:t>Cegid et l</a:t>
            </a:r>
            <a:r>
              <a:rPr lang="fr-FR" sz="3200" b="1" dirty="0">
                <a:solidFill>
                  <a:prstClr val="white"/>
                </a:solidFill>
                <a:latin typeface="Segoe UI"/>
              </a:rPr>
              <a:t>’humain</a:t>
            </a:r>
            <a:endParaRPr kumimoji="0" lang="fr-FR" sz="4000" b="1" i="0" u="none" strike="noStrike" kern="1200" cap="none" spc="0" normalizeH="0" baseline="0" noProof="0" dirty="0">
              <a:ln>
                <a:noFill/>
              </a:ln>
              <a:solidFill>
                <a:prstClr val="white"/>
              </a:solidFill>
              <a:effectLst/>
              <a:uLnTx/>
              <a:uFillTx/>
              <a:latin typeface="Segoe UI"/>
              <a:ea typeface="+mn-ea"/>
              <a:cs typeface="+mn-cs"/>
            </a:endParaRPr>
          </a:p>
        </p:txBody>
      </p:sp>
      <p:pic>
        <p:nvPicPr>
          <p:cNvPr id="1027" name="Image 19">
            <a:extLst>
              <a:ext uri="{FF2B5EF4-FFF2-40B4-BE49-F238E27FC236}">
                <a16:creationId xmlns:a16="http://schemas.microsoft.com/office/drawing/2014/main" id="{B6FD1937-A802-44E1-8516-FA45C7A6E6AD}"/>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773064" y="4922458"/>
            <a:ext cx="6081946" cy="102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92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836736" y="854783"/>
            <a:ext cx="4803880" cy="4424801"/>
          </a:xfrm>
          <a:prstGeom prst="rect">
            <a:avLst/>
          </a:prstGeom>
        </p:spPr>
        <p:txBody>
          <a:bodyPr wrap="square" lIns="91440" tIns="45720" rIns="91440" bIns="45720" anchor="t">
            <a:spAutoFit/>
          </a:bodyPr>
          <a:lstStyle/>
          <a:p>
            <a:pPr>
              <a:lnSpc>
                <a:spcPct val="107000"/>
              </a:lnSpc>
              <a:spcAft>
                <a:spcPts val="800"/>
              </a:spcAft>
            </a:pPr>
            <a:r>
              <a:rPr lang="fr-FR" b="1" dirty="0">
                <a:solidFill>
                  <a:schemeClr val="bg1"/>
                </a:solidFill>
                <a:latin typeface="+mj-lt"/>
                <a:ea typeface="Calibri"/>
                <a:cs typeface="Times New Roman"/>
              </a:rPr>
              <a:t>Sensibilisations</a:t>
            </a:r>
            <a:endParaRPr lang="fr-FR" b="1" dirty="0">
              <a:solidFill>
                <a:schemeClr val="bg1"/>
              </a:solidFill>
              <a:latin typeface="+mj-lt"/>
              <a:ea typeface="Calibri"/>
              <a:cs typeface="Times New Roman" panose="02020603050405020304" pitchFamily="18" charset="0"/>
            </a:endParaRPr>
          </a:p>
          <a:p>
            <a:pPr marL="285750" indent="-285750">
              <a:lnSpc>
                <a:spcPct val="107000"/>
              </a:lnSpc>
              <a:buFont typeface="Arial" panose="020B0604020202020204" pitchFamily="34" charset="0"/>
              <a:buChar char="•"/>
            </a:pPr>
            <a:r>
              <a:rPr lang="fr-FR" dirty="0">
                <a:solidFill>
                  <a:schemeClr val="bg1"/>
                </a:solidFill>
                <a:latin typeface="+mj-lt"/>
                <a:ea typeface="Calibri"/>
                <a:cs typeface="Times New Roman"/>
              </a:rPr>
              <a:t>Fresques du Numérique : 80 participants en 2023, objectif de </a:t>
            </a:r>
            <a:r>
              <a:rPr lang="fr-FR" dirty="0">
                <a:solidFill>
                  <a:srgbClr val="FF5C35"/>
                </a:solidFill>
                <a:latin typeface="+mj-lt"/>
                <a:ea typeface="Calibri"/>
                <a:cs typeface="Times New Roman"/>
              </a:rPr>
              <a:t>1000 participants en 2024</a:t>
            </a:r>
            <a:r>
              <a:rPr lang="fr-FR" dirty="0">
                <a:solidFill>
                  <a:schemeClr val="bg1"/>
                </a:solidFill>
                <a:latin typeface="+mj-lt"/>
                <a:ea typeface="Calibri"/>
                <a:cs typeface="Times New Roman"/>
              </a:rPr>
              <a:t>.</a:t>
            </a:r>
            <a:endParaRPr lang="fr-FR" b="1" dirty="0">
              <a:solidFill>
                <a:schemeClr val="bg1"/>
              </a:solidFill>
              <a:latin typeface="+mj-lt"/>
              <a:ea typeface="Calibri"/>
              <a:cs typeface="Times New Roman"/>
            </a:endParaRPr>
          </a:p>
          <a:p>
            <a:pPr marL="285750" indent="-285750">
              <a:lnSpc>
                <a:spcPct val="107000"/>
              </a:lnSpc>
              <a:buFont typeface="Arial" panose="020B0604020202020204" pitchFamily="34" charset="0"/>
              <a:buChar char="•"/>
            </a:pPr>
            <a:r>
              <a:rPr lang="fr-FR" dirty="0">
                <a:solidFill>
                  <a:schemeClr val="bg1"/>
                </a:solidFill>
                <a:latin typeface="+mj-lt"/>
                <a:ea typeface="Calibri"/>
                <a:cs typeface="Times New Roman"/>
              </a:rPr>
              <a:t>Intégration des enjeux ESG et du Numérique responsable au </a:t>
            </a:r>
            <a:r>
              <a:rPr lang="fr-FR" dirty="0">
                <a:solidFill>
                  <a:srgbClr val="FF5C35"/>
                </a:solidFill>
                <a:latin typeface="+mj-lt"/>
                <a:ea typeface="Calibri"/>
                <a:cs typeface="Times New Roman"/>
              </a:rPr>
              <a:t>parcours d’intégration </a:t>
            </a:r>
            <a:r>
              <a:rPr lang="fr-FR" dirty="0">
                <a:solidFill>
                  <a:schemeClr val="bg1"/>
                </a:solidFill>
                <a:latin typeface="+mj-lt"/>
                <a:ea typeface="Calibri"/>
                <a:cs typeface="Times New Roman"/>
              </a:rPr>
              <a:t>des </a:t>
            </a:r>
            <a:r>
              <a:rPr lang="fr-FR" dirty="0">
                <a:solidFill>
                  <a:srgbClr val="FF5C35"/>
                </a:solidFill>
                <a:latin typeface="+mj-lt"/>
                <a:ea typeface="Calibri"/>
                <a:cs typeface="Times New Roman"/>
              </a:rPr>
              <a:t>nouveaux collaborateurs.</a:t>
            </a:r>
            <a:endParaRPr lang="fr-FR" dirty="0">
              <a:solidFill>
                <a:srgbClr val="FF5C35"/>
              </a:solidFill>
              <a:effectLst/>
              <a:latin typeface="+mj-lt"/>
              <a:ea typeface="Calibri"/>
              <a:cs typeface="Times New Roman"/>
            </a:endParaRPr>
          </a:p>
          <a:p>
            <a:pPr>
              <a:lnSpc>
                <a:spcPct val="107000"/>
              </a:lnSpc>
            </a:pPr>
            <a:endParaRPr lang="fr-FR" dirty="0">
              <a:solidFill>
                <a:schemeClr val="bg1"/>
              </a:solidFill>
              <a:effectLst/>
              <a:latin typeface="+mj-lt"/>
              <a:ea typeface="Calibri"/>
              <a:cs typeface="Times New Roman"/>
            </a:endParaRPr>
          </a:p>
          <a:p>
            <a:pPr>
              <a:lnSpc>
                <a:spcPct val="107000"/>
              </a:lnSpc>
            </a:pPr>
            <a:r>
              <a:rPr lang="fr-FR" b="1" dirty="0">
                <a:solidFill>
                  <a:schemeClr val="bg1"/>
                </a:solidFill>
                <a:latin typeface="+mj-lt"/>
                <a:ea typeface="Calibri"/>
                <a:cs typeface="Times New Roman"/>
              </a:rPr>
              <a:t>Formations :</a:t>
            </a:r>
          </a:p>
          <a:p>
            <a:pPr marL="285750" indent="-285750">
              <a:lnSpc>
                <a:spcPct val="107000"/>
              </a:lnSpc>
              <a:buFont typeface="Arial" panose="020B0604020202020204" pitchFamily="34" charset="0"/>
              <a:buChar char="•"/>
            </a:pPr>
            <a:r>
              <a:rPr lang="fr-FR" dirty="0">
                <a:solidFill>
                  <a:schemeClr val="bg1"/>
                </a:solidFill>
                <a:effectLst/>
                <a:latin typeface="+mj-lt"/>
                <a:ea typeface="Calibri"/>
                <a:cs typeface="Times New Roman"/>
              </a:rPr>
              <a:t>Nomination de relais CO2 internes aux services concernés et formations à la comptabilité carbone.</a:t>
            </a:r>
          </a:p>
          <a:p>
            <a:pPr lvl="0">
              <a:lnSpc>
                <a:spcPct val="107000"/>
              </a:lnSpc>
              <a:spcAft>
                <a:spcPts val="800"/>
              </a:spcAft>
            </a:pPr>
            <a:endParaRPr lang="fr-FR" b="1" dirty="0">
              <a:solidFill>
                <a:schemeClr val="bg1"/>
              </a:solidFill>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fr-FR" dirty="0">
              <a:solidFill>
                <a:schemeClr val="bg1"/>
              </a:solidFill>
              <a:latin typeface="+mj-lt"/>
              <a:ea typeface="Calibri"/>
              <a:cs typeface="Times New Roman"/>
            </a:endParaRP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4930"/>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flipV="1">
            <a:off x="5228962" y="1052736"/>
            <a:ext cx="1338590" cy="9292"/>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431307" y="678412"/>
            <a:ext cx="434460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fr-FR" sz="3200" b="1" i="0" u="none" strike="noStrike" kern="1200" cap="none" spc="0" normalizeH="0" baseline="0" noProof="0">
                <a:ln>
                  <a:noFill/>
                </a:ln>
                <a:solidFill>
                  <a:prstClr val="white"/>
                </a:solidFill>
                <a:effectLst/>
                <a:uLnTx/>
                <a:uFillTx/>
                <a:latin typeface="Segoe UI"/>
                <a:ea typeface="+mn-ea"/>
                <a:cs typeface="+mn-cs"/>
              </a:rPr>
              <a:t>Cegid pour la planète</a:t>
            </a:r>
          </a:p>
        </p:txBody>
      </p:sp>
      <p:sp>
        <p:nvSpPr>
          <p:cNvPr id="19" name="ZoneTexte 18">
            <a:extLst>
              <a:ext uri="{FF2B5EF4-FFF2-40B4-BE49-F238E27FC236}">
                <a16:creationId xmlns:a16="http://schemas.microsoft.com/office/drawing/2014/main" id="{789EB0E9-EE66-4803-B5FA-C850A2B64576}"/>
              </a:ext>
            </a:extLst>
          </p:cNvPr>
          <p:cNvSpPr txBox="1"/>
          <p:nvPr/>
        </p:nvSpPr>
        <p:spPr>
          <a:xfrm>
            <a:off x="310088" y="1973720"/>
            <a:ext cx="4648260" cy="646331"/>
          </a:xfrm>
          <a:prstGeom prst="rect">
            <a:avLst/>
          </a:prstGeom>
          <a:noFill/>
        </p:spPr>
        <p:txBody>
          <a:bodyPr wrap="square">
            <a:spAutoFit/>
          </a:bodyPr>
          <a:lstStyle/>
          <a:p>
            <a:pPr algn="ctr"/>
            <a:r>
              <a:rPr lang="fr-FR" i="1" dirty="0">
                <a:solidFill>
                  <a:schemeClr val="bg1"/>
                </a:solidFill>
                <a:latin typeface="Segoe UI" panose="020B0502040204020203" pitchFamily="34" charset="0"/>
                <a:cs typeface="Times New Roman" panose="02020603050405020304" pitchFamily="18" charset="0"/>
              </a:rPr>
              <a:t>Réduire notre impact environnemental et lutter contre les dérèglements climatiques   </a:t>
            </a:r>
          </a:p>
        </p:txBody>
      </p:sp>
      <p:cxnSp>
        <p:nvCxnSpPr>
          <p:cNvPr id="11" name="Connecteur droit 10">
            <a:extLst>
              <a:ext uri="{FF2B5EF4-FFF2-40B4-BE49-F238E27FC236}">
                <a16:creationId xmlns:a16="http://schemas.microsoft.com/office/drawing/2014/main" id="{0CEC48D6-FFE3-406C-AB87-167F8B307BF8}"/>
              </a:ext>
            </a:extLst>
          </p:cNvPr>
          <p:cNvCxnSpPr>
            <a:cxnSpLocks/>
          </p:cNvCxnSpPr>
          <p:nvPr/>
        </p:nvCxnSpPr>
        <p:spPr>
          <a:xfrm>
            <a:off x="5580034" y="3429000"/>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22FB560B-274A-462D-B482-8C7CFD642160}"/>
              </a:ext>
            </a:extLst>
          </p:cNvPr>
          <p:cNvGrpSpPr/>
          <p:nvPr/>
        </p:nvGrpSpPr>
        <p:grpSpPr>
          <a:xfrm>
            <a:off x="1286469" y="3256031"/>
            <a:ext cx="2767985" cy="2615217"/>
            <a:chOff x="677180" y="3438837"/>
            <a:chExt cx="1709202" cy="1725914"/>
          </a:xfrm>
        </p:grpSpPr>
        <p:pic>
          <p:nvPicPr>
            <p:cNvPr id="14" name="Image 13">
              <a:extLst>
                <a:ext uri="{FF2B5EF4-FFF2-40B4-BE49-F238E27FC236}">
                  <a16:creationId xmlns:a16="http://schemas.microsoft.com/office/drawing/2014/main" id="{F7255D37-647C-4DB7-8414-6B8EC901E7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8178" y="4305302"/>
              <a:ext cx="858595" cy="859449"/>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5E958E-FC72-4E1C-A812-BC14B66247C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7787" y="3438837"/>
              <a:ext cx="858595" cy="859449"/>
            </a:xfrm>
            <a:prstGeom prst="rect">
              <a:avLst/>
            </a:prstGeom>
          </p:spPr>
        </p:pic>
        <p:pic>
          <p:nvPicPr>
            <p:cNvPr id="17" name="Image 16">
              <a:extLst>
                <a:ext uri="{FF2B5EF4-FFF2-40B4-BE49-F238E27FC236}">
                  <a16:creationId xmlns:a16="http://schemas.microsoft.com/office/drawing/2014/main" id="{57E83358-EB55-4E1E-A8A0-41B00408D52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8104" y="4298286"/>
              <a:ext cx="857960" cy="858814"/>
            </a:xfrm>
            <a:prstGeom prst="rect">
              <a:avLst/>
            </a:prstGeom>
          </p:spPr>
        </p:pic>
        <p:pic>
          <p:nvPicPr>
            <p:cNvPr id="18" name="Image 17">
              <a:extLst>
                <a:ext uri="{FF2B5EF4-FFF2-40B4-BE49-F238E27FC236}">
                  <a16:creationId xmlns:a16="http://schemas.microsoft.com/office/drawing/2014/main" id="{E960A531-A90F-494D-B60B-40B100D244F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7180" y="3438837"/>
              <a:ext cx="858595" cy="859449"/>
            </a:xfrm>
            <a:prstGeom prst="rect">
              <a:avLst/>
            </a:prstGeom>
          </p:spPr>
        </p:pic>
      </p:grpSp>
    </p:spTree>
    <p:extLst>
      <p:ext uri="{BB962C8B-B14F-4D97-AF65-F5344CB8AC3E}">
        <p14:creationId xmlns:p14="http://schemas.microsoft.com/office/powerpoint/2010/main" val="2842436929"/>
      </p:ext>
    </p:extLst>
  </p:cSld>
  <p:clrMapOvr>
    <a:masterClrMapping/>
  </p:clrMapOvr>
</p:sld>
</file>

<file path=ppt/theme/theme1.xml><?xml version="1.0" encoding="utf-8"?>
<a:theme xmlns:a="http://schemas.openxmlformats.org/drawingml/2006/main" name="Cegid_TemplateFR_V2_010818">
  <a:themeElements>
    <a:clrScheme name="CEGID_Couleurs">
      <a:dk1>
        <a:srgbClr val="002C52"/>
      </a:dk1>
      <a:lt1>
        <a:sysClr val="window" lastClr="FFFFFF"/>
      </a:lt1>
      <a:dk2>
        <a:srgbClr val="0046FE"/>
      </a:dk2>
      <a:lt2>
        <a:srgbClr val="F5F6F7"/>
      </a:lt2>
      <a:accent1>
        <a:srgbClr val="FF5C35"/>
      </a:accent1>
      <a:accent2>
        <a:srgbClr val="002C52"/>
      </a:accent2>
      <a:accent3>
        <a:srgbClr val="0046FE"/>
      </a:accent3>
      <a:accent4>
        <a:srgbClr val="D9E7FF"/>
      </a:accent4>
      <a:accent5>
        <a:srgbClr val="808080"/>
      </a:accent5>
      <a:accent6>
        <a:srgbClr val="F5F6F7"/>
      </a:accent6>
      <a:hlink>
        <a:srgbClr val="002C52"/>
      </a:hlink>
      <a:folHlink>
        <a:srgbClr val="002C52"/>
      </a:folHlink>
    </a:clrScheme>
    <a:fontScheme name="CEGID_Police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txDef>
      <a:spPr>
        <a:noFill/>
      </a:spPr>
      <a:bodyPr wrap="square" lIns="36000" tIns="0" rIns="36000" bIns="0" rtlCol="0">
        <a:spAutoFit/>
      </a:bodyPr>
      <a:lstStyle>
        <a:defPPr marL="285750" indent="-285750">
          <a:buClr>
            <a:schemeClr val="tx2"/>
          </a:buClr>
          <a:buFont typeface="Arial"/>
          <a:buChar char="•"/>
          <a:defRPr sz="1400" dirty="0" err="1" smtClean="0"/>
        </a:defPPr>
      </a:lstStyle>
    </a:txDef>
  </a:objectDefaults>
  <a:extraClrSchemeLst/>
  <a:extLst>
    <a:ext uri="{05A4C25C-085E-4340-85A3-A5531E510DB2}">
      <thm15:themeFamily xmlns:thm15="http://schemas.microsoft.com/office/thememl/2012/main" name="180619_Masque_Powerpoint_FR_leger" id="{EC96BB2B-ECD3-41DE-91B2-76E2DBF7EF0C}" vid="{D3F23BB2-FBA3-43BC-A659-59DAE09AA471}"/>
    </a:ext>
  </a:extLst>
</a:theme>
</file>

<file path=ppt/theme/theme2.xml><?xml version="1.0" encoding="utf-8"?>
<a:theme xmlns:a="http://schemas.openxmlformats.org/drawingml/2006/main" name="1_Cegid_TemplateFR_V2_010818">
  <a:themeElements>
    <a:clrScheme name="CEGID_Couleurs">
      <a:dk1>
        <a:srgbClr val="002C52"/>
      </a:dk1>
      <a:lt1>
        <a:sysClr val="window" lastClr="FFFFFF"/>
      </a:lt1>
      <a:dk2>
        <a:srgbClr val="0046FE"/>
      </a:dk2>
      <a:lt2>
        <a:srgbClr val="F5F6F7"/>
      </a:lt2>
      <a:accent1>
        <a:srgbClr val="FF5C35"/>
      </a:accent1>
      <a:accent2>
        <a:srgbClr val="002C52"/>
      </a:accent2>
      <a:accent3>
        <a:srgbClr val="0046FE"/>
      </a:accent3>
      <a:accent4>
        <a:srgbClr val="D9E7FF"/>
      </a:accent4>
      <a:accent5>
        <a:srgbClr val="808080"/>
      </a:accent5>
      <a:accent6>
        <a:srgbClr val="F5F6F7"/>
      </a:accent6>
      <a:hlink>
        <a:srgbClr val="002C52"/>
      </a:hlink>
      <a:folHlink>
        <a:srgbClr val="002C52"/>
      </a:folHlink>
    </a:clrScheme>
    <a:fontScheme name="CEGID_Police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txDef>
      <a:spPr>
        <a:noFill/>
      </a:spPr>
      <a:bodyPr wrap="square" lIns="36000" tIns="0" rIns="36000" bIns="0" rtlCol="0">
        <a:spAutoFit/>
      </a:bodyPr>
      <a:lstStyle>
        <a:defPPr marL="285750" indent="-285750">
          <a:buClr>
            <a:schemeClr val="tx2"/>
          </a:buClr>
          <a:buFont typeface="Arial"/>
          <a:buChar char="•"/>
          <a:defRPr sz="1400" dirty="0" err="1" smtClean="0"/>
        </a:defPPr>
      </a:lstStyle>
    </a:txDef>
  </a:objectDefaults>
  <a:extraClrSchemeLst/>
  <a:extLst>
    <a:ext uri="{05A4C25C-085E-4340-85A3-A5531E510DB2}">
      <thm15:themeFamily xmlns:thm15="http://schemas.microsoft.com/office/thememl/2012/main" name="180619_Masque_Powerpoint_FR_leger" id="{EC96BB2B-ECD3-41DE-91B2-76E2DBF7EF0C}" vid="{D3F23BB2-FBA3-43BC-A659-59DAE09AA471}"/>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40dcb18-b079-4235-b104-1191d3a3ae39" xsi:nil="true"/>
    <lcf76f155ced4ddcb4097134ff3c332f xmlns="0280676a-34e1-4805-8920-66054ed015d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C0B17CCF736C4196B5C61061A418DF" ma:contentTypeVersion="12" ma:contentTypeDescription="Crée un document." ma:contentTypeScope="" ma:versionID="2ac6d5fce71924cfcb27f63b962086a1">
  <xsd:schema xmlns:xsd="http://www.w3.org/2001/XMLSchema" xmlns:xs="http://www.w3.org/2001/XMLSchema" xmlns:p="http://schemas.microsoft.com/office/2006/metadata/properties" xmlns:ns2="0280676a-34e1-4805-8920-66054ed015d9" xmlns:ns3="c40dcb18-b079-4235-b104-1191d3a3ae39" targetNamespace="http://schemas.microsoft.com/office/2006/metadata/properties" ma:root="true" ma:fieldsID="bb67ce4b2ac7ce2ec150eb296c32ac56" ns2:_="" ns3:_="">
    <xsd:import namespace="0280676a-34e1-4805-8920-66054ed015d9"/>
    <xsd:import namespace="c40dcb18-b079-4235-b104-1191d3a3ae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0676a-34e1-4805-8920-66054ed015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a0ee91e3-0d73-4a2a-8a3f-e245c28a69fa"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0dcb18-b079-4235-b104-1191d3a3ae39"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6173b237-29ce-467f-a464-ef2bd675ecda}" ma:internalName="TaxCatchAll" ma:showField="CatchAllData" ma:web="c40dcb18-b079-4235-b104-1191d3a3ae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BDFA33-7089-453C-9559-84C60C6040EA}">
  <ds:schemaRefs>
    <ds:schemaRef ds:uri="http://schemas.microsoft.com/sharepoint/v3/contenttype/forms"/>
  </ds:schemaRefs>
</ds:datastoreItem>
</file>

<file path=customXml/itemProps2.xml><?xml version="1.0" encoding="utf-8"?>
<ds:datastoreItem xmlns:ds="http://schemas.openxmlformats.org/officeDocument/2006/customXml" ds:itemID="{96021D05-07A8-443F-BB56-3BA52C49FC83}">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2d501683-149b-4d1c-86f9-2f5b6253c4a2"/>
    <ds:schemaRef ds:uri="http://www.w3.org/XML/1998/namespace"/>
    <ds:schemaRef ds:uri="http://purl.org/dc/terms/"/>
    <ds:schemaRef ds:uri="http://purl.org/dc/elements/1.1/"/>
    <ds:schemaRef ds:uri="http://schemas.openxmlformats.org/package/2006/metadata/core-properties"/>
    <ds:schemaRef ds:uri="35ec2eb4-338c-4d2f-a051-d2bc334c38b8"/>
    <ds:schemaRef ds:uri="c40dcb18-b079-4235-b104-1191d3a3ae39"/>
    <ds:schemaRef ds:uri="0280676a-34e1-4805-8920-66054ed015d9"/>
  </ds:schemaRefs>
</ds:datastoreItem>
</file>

<file path=customXml/itemProps3.xml><?xml version="1.0" encoding="utf-8"?>
<ds:datastoreItem xmlns:ds="http://schemas.openxmlformats.org/officeDocument/2006/customXml" ds:itemID="{7D2CC7C2-0989-4F22-BF03-C39C159F8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80676a-34e1-4805-8920-66054ed015d9"/>
    <ds:schemaRef ds:uri="c40dcb18-b079-4235-b104-1191d3a3ae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180619_Masque_Powerpoint_FR_leger</Template>
  <TotalTime>10267</TotalTime>
  <Words>1360</Words>
  <Application>Microsoft Office PowerPoint</Application>
  <PresentationFormat>Grand écran</PresentationFormat>
  <Paragraphs>146</Paragraphs>
  <Slides>15</Slides>
  <Notes>11</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15</vt:i4>
      </vt:variant>
    </vt:vector>
  </HeadingPairs>
  <TitlesOfParts>
    <vt:vector size="27" baseType="lpstr">
      <vt:lpstr>Arial</vt:lpstr>
      <vt:lpstr>Arial,Sans-Serif</vt:lpstr>
      <vt:lpstr>Calibri</vt:lpstr>
      <vt:lpstr>Courier New</vt:lpstr>
      <vt:lpstr>Courier New,monospace</vt:lpstr>
      <vt:lpstr>Segoe UI</vt:lpstr>
      <vt:lpstr>Symbol</vt:lpstr>
      <vt:lpstr>Times New Roman</vt:lpstr>
      <vt:lpstr>Wingdings</vt:lpstr>
      <vt:lpstr>Wingdings,Sans-Serif</vt:lpstr>
      <vt:lpstr>Cegid_TemplateFR_V2_010818</vt:lpstr>
      <vt:lpstr>1_Cegid_TemplateFR_V2_010818</vt:lpstr>
      <vt:lpstr>ESG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Camille Lac</dc:creator>
  <cp:lastModifiedBy>Max GRUYELLE</cp:lastModifiedBy>
  <cp:revision>124</cp:revision>
  <cp:lastPrinted>2022-03-10T07:19:26Z</cp:lastPrinted>
  <dcterms:created xsi:type="dcterms:W3CDTF">2019-07-03T10:27:12Z</dcterms:created>
  <dcterms:modified xsi:type="dcterms:W3CDTF">2025-10-10T14:41:50Z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0x0101005AC0B17CCF736C4196B5C61061A418DF</vt:lpwstr>
  </property>
  <property fmtid="{D5CDD505-2E9C-101B-9397-08002B2CF9AE}" pid="3" name="MediaServiceImageTags">
    <vt:lpwstr/>
  </property>
</Properties>
</file>